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8"/>
  </p:notesMasterIdLst>
  <p:sldIdLst>
    <p:sldId id="256" r:id="rId2"/>
    <p:sldId id="258" r:id="rId3"/>
    <p:sldId id="259" r:id="rId4"/>
    <p:sldId id="261" r:id="rId5"/>
    <p:sldId id="302" r:id="rId6"/>
    <p:sldId id="320" r:id="rId7"/>
    <p:sldId id="303" r:id="rId8"/>
    <p:sldId id="304" r:id="rId9"/>
    <p:sldId id="305" r:id="rId10"/>
    <p:sldId id="314" r:id="rId11"/>
    <p:sldId id="306" r:id="rId12"/>
    <p:sldId id="307" r:id="rId13"/>
    <p:sldId id="309" r:id="rId14"/>
    <p:sldId id="310" r:id="rId15"/>
    <p:sldId id="311" r:id="rId16"/>
    <p:sldId id="312" r:id="rId17"/>
    <p:sldId id="313" r:id="rId18"/>
    <p:sldId id="268" r:id="rId19"/>
    <p:sldId id="317" r:id="rId20"/>
    <p:sldId id="318" r:id="rId21"/>
    <p:sldId id="315" r:id="rId22"/>
    <p:sldId id="316" r:id="rId23"/>
    <p:sldId id="270" r:id="rId24"/>
    <p:sldId id="321" r:id="rId25"/>
    <p:sldId id="271" r:id="rId26"/>
    <p:sldId id="265" r:id="rId27"/>
  </p:sldIdLst>
  <p:sldSz cx="9144000" cy="5143500" type="screen16x9"/>
  <p:notesSz cx="6858000" cy="9144000"/>
  <p:embeddedFontLst>
    <p:embeddedFont>
      <p:font typeface="Abel" panose="02000506030000020004" pitchFamily="2" charset="0"/>
      <p:regular r:id="rId29"/>
    </p:embeddedFont>
    <p:embeddedFont>
      <p:font typeface="Bell MT" panose="02020503060305020303" pitchFamily="18" charset="0"/>
      <p:regular r:id="rId30"/>
      <p:bold r:id="rId31"/>
      <p:italic r:id="rId32"/>
    </p:embeddedFont>
    <p:embeddedFont>
      <p:font typeface="Libre Baskerville" panose="02000000000000000000" pitchFamily="2" charset="0"/>
      <p:regular r:id="rId33"/>
      <p:bold r:id="rId34"/>
      <p:italic r:id="rId35"/>
    </p:embeddedFont>
    <p:embeddedFont>
      <p:font typeface="Libre Franklin" pitchFamily="2" charset="0"/>
      <p:regular r:id="rId36"/>
      <p:bold r:id="rId37"/>
      <p:italic r:id="rId38"/>
      <p:boldItalic r:id="rId39"/>
    </p:embeddedFont>
    <p:embeddedFont>
      <p:font typeface="Raleway ExtraBold" pitchFamily="2" charset="0"/>
      <p:bold r:id="rId40"/>
      <p:boldItalic r:id="rId41"/>
    </p:embeddedFont>
    <p:embeddedFont>
      <p:font typeface="ZCOOL XiaoWei" panose="020B0604020202020204" charset="0"/>
      <p:regular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679972C-7260-4473-9D50-E7809808882E}">
  <a:tblStyle styleId="{9679972C-7260-4473-9D50-E780980888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52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MultiNomial NB</c:v>
                </c:pt>
                <c:pt idx="1">
                  <c:v>KNN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</c:v>
                </c:pt>
                <c:pt idx="1">
                  <c:v>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A22-4605-B3E0-8AC34F0F59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8125887"/>
        <c:axId val="1378120895"/>
      </c:barChart>
      <c:catAx>
        <c:axId val="1378125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378120895"/>
        <c:crosses val="autoZero"/>
        <c:auto val="1"/>
        <c:lblAlgn val="ctr"/>
        <c:lblOffset val="100"/>
        <c:noMultiLvlLbl val="0"/>
      </c:catAx>
      <c:valAx>
        <c:axId val="13781208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3781258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image" Target="../media/image7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image" Target="../media/image7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A7D33C-11C0-4506-B068-86E56FDA7DFF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636FEC-3F67-44A3-B17D-0FA55A29F377}">
      <dgm:prSet custT="1"/>
      <dgm:spPr>
        <a:solidFill>
          <a:srgbClr val="008080"/>
        </a:solidFill>
        <a:ln>
          <a:solidFill>
            <a:srgbClr val="002060"/>
          </a:solidFill>
        </a:ln>
      </dgm:spPr>
      <dgm:t>
        <a:bodyPr/>
        <a:lstStyle/>
        <a:p>
          <a:r>
            <a:rPr lang="en-US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Identifying the customer segmentation for provide better customer supports.</a:t>
          </a:r>
          <a:endParaRPr lang="en-US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52BAA4D-7900-405B-AF59-ED8EA86923AA}" type="parTrans" cxnId="{93B11EA4-AE93-4EE8-8232-E71EE036C977}">
      <dgm:prSet/>
      <dgm:spPr/>
      <dgm:t>
        <a:bodyPr/>
        <a:lstStyle/>
        <a:p>
          <a:endParaRPr lang="en-US"/>
        </a:p>
      </dgm:t>
    </dgm:pt>
    <dgm:pt modelId="{C3B671A7-651B-40D4-A0DF-C5A575F3D6EA}" type="sibTrans" cxnId="{93B11EA4-AE93-4EE8-8232-E71EE036C977}">
      <dgm:prSet/>
      <dgm:spPr/>
      <dgm:t>
        <a:bodyPr/>
        <a:lstStyle/>
        <a:p>
          <a:endParaRPr lang="en-US"/>
        </a:p>
      </dgm:t>
    </dgm:pt>
    <dgm:pt modelId="{5BD5A737-AB15-4659-B41C-519396005ABF}">
      <dgm:prSet custT="1"/>
      <dgm:spPr>
        <a:solidFill>
          <a:schemeClr val="accent1">
            <a:lumMod val="50000"/>
          </a:schemeClr>
        </a:solidFill>
        <a:ln>
          <a:solidFill>
            <a:srgbClr val="008080"/>
          </a:solidFill>
        </a:ln>
      </dgm:spPr>
      <dgm:t>
        <a:bodyPr/>
        <a:lstStyle/>
        <a:p>
          <a:r>
            <a:rPr lang="en-US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Increase company revenue</a:t>
          </a:r>
          <a:r>
            <a:rPr lang="en-US" sz="2500" b="0" i="0" dirty="0">
              <a:latin typeface="Bell MT" panose="02020503060305020303" pitchFamily="18" charset="0"/>
            </a:rPr>
            <a:t>. </a:t>
          </a:r>
          <a:endParaRPr lang="en-US" sz="2500" dirty="0">
            <a:latin typeface="Bell MT" panose="02020503060305020303" pitchFamily="18" charset="0"/>
          </a:endParaRPr>
        </a:p>
      </dgm:t>
    </dgm:pt>
    <dgm:pt modelId="{44A377FC-5B20-443D-904A-0F7D5DEB22C8}" type="sibTrans" cxnId="{DE021570-EB43-437B-AE1C-B27324EDA383}">
      <dgm:prSet/>
      <dgm:spPr/>
      <dgm:t>
        <a:bodyPr/>
        <a:lstStyle/>
        <a:p>
          <a:endParaRPr lang="en-US"/>
        </a:p>
      </dgm:t>
    </dgm:pt>
    <dgm:pt modelId="{14C3A3BC-B8B9-49B9-86A0-6460E72FE9B0}" type="parTrans" cxnId="{DE021570-EB43-437B-AE1C-B27324EDA383}">
      <dgm:prSet/>
      <dgm:spPr/>
      <dgm:t>
        <a:bodyPr/>
        <a:lstStyle/>
        <a:p>
          <a:endParaRPr lang="en-US"/>
        </a:p>
      </dgm:t>
    </dgm:pt>
    <dgm:pt modelId="{057AAE2D-7A39-477A-8701-50EFB9AB030E}" type="pres">
      <dgm:prSet presAssocID="{64A7D33C-11C0-4506-B068-86E56FDA7DFF}" presName="linear" presStyleCnt="0">
        <dgm:presLayoutVars>
          <dgm:dir/>
          <dgm:resizeHandles val="exact"/>
        </dgm:presLayoutVars>
      </dgm:prSet>
      <dgm:spPr/>
    </dgm:pt>
    <dgm:pt modelId="{211D11B2-009F-4373-A996-74FD9EC64C8D}" type="pres">
      <dgm:prSet presAssocID="{A4636FEC-3F67-44A3-B17D-0FA55A29F377}" presName="comp" presStyleCnt="0"/>
      <dgm:spPr/>
    </dgm:pt>
    <dgm:pt modelId="{A95DE7D0-3CB5-40F7-A944-BFD8C2A11F46}" type="pres">
      <dgm:prSet presAssocID="{A4636FEC-3F67-44A3-B17D-0FA55A29F377}" presName="box" presStyleLbl="node1" presStyleIdx="0" presStyleCnt="2"/>
      <dgm:spPr/>
    </dgm:pt>
    <dgm:pt modelId="{9B962E12-CC90-4886-A4D3-88F2513406E9}" type="pres">
      <dgm:prSet presAssocID="{A4636FEC-3F67-44A3-B17D-0FA55A29F377}" presName="img" presStyleLbl="fgImgPlac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solidFill>
            <a:srgbClr val="FFC000"/>
          </a:solidFill>
        </a:ln>
      </dgm:spPr>
      <dgm:extLst>
        <a:ext uri="{E40237B7-FDA0-4F09-8148-C483321AD2D9}">
          <dgm14:cNvPr xmlns:dgm14="http://schemas.microsoft.com/office/drawing/2010/diagram" id="0" name="" descr="Open hand"/>
        </a:ext>
      </dgm:extLst>
    </dgm:pt>
    <dgm:pt modelId="{7D097199-BE4B-4C33-A130-E5A49F05D90E}" type="pres">
      <dgm:prSet presAssocID="{A4636FEC-3F67-44A3-B17D-0FA55A29F377}" presName="text" presStyleLbl="node1" presStyleIdx="0" presStyleCnt="2">
        <dgm:presLayoutVars>
          <dgm:bulletEnabled val="1"/>
        </dgm:presLayoutVars>
      </dgm:prSet>
      <dgm:spPr/>
    </dgm:pt>
    <dgm:pt modelId="{16C00B85-EE83-4463-8953-FEE167C2D64C}" type="pres">
      <dgm:prSet presAssocID="{C3B671A7-651B-40D4-A0DF-C5A575F3D6EA}" presName="spacer" presStyleCnt="0"/>
      <dgm:spPr/>
    </dgm:pt>
    <dgm:pt modelId="{83EE5B82-2C1F-4A12-AE83-86107E7FAB39}" type="pres">
      <dgm:prSet presAssocID="{5BD5A737-AB15-4659-B41C-519396005ABF}" presName="comp" presStyleCnt="0"/>
      <dgm:spPr/>
    </dgm:pt>
    <dgm:pt modelId="{20686A01-5C41-464E-90A0-B7EAF640A438}" type="pres">
      <dgm:prSet presAssocID="{5BD5A737-AB15-4659-B41C-519396005ABF}" presName="box" presStyleLbl="node1" presStyleIdx="1" presStyleCnt="2"/>
      <dgm:spPr/>
    </dgm:pt>
    <dgm:pt modelId="{9BCB1E65-A2E0-4DA8-88A4-82100E6FFFCA}" type="pres">
      <dgm:prSet presAssocID="{5BD5A737-AB15-4659-B41C-519396005ABF}" presName="img" presStyleLbl="fgImgPlac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solidFill>
            <a:srgbClr val="FFC000"/>
          </a:solidFill>
        </a:ln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3305AFC7-88FB-40B1-B379-1AAFB318C0A4}" type="pres">
      <dgm:prSet presAssocID="{5BD5A737-AB15-4659-B41C-519396005ABF}" presName="text" presStyleLbl="node1" presStyleIdx="1" presStyleCnt="2">
        <dgm:presLayoutVars>
          <dgm:bulletEnabled val="1"/>
        </dgm:presLayoutVars>
      </dgm:prSet>
      <dgm:spPr/>
    </dgm:pt>
  </dgm:ptLst>
  <dgm:cxnLst>
    <dgm:cxn modelId="{DEB71D04-1FFE-40A7-9EC0-8028263A5973}" type="presOf" srcId="{5BD5A737-AB15-4659-B41C-519396005ABF}" destId="{20686A01-5C41-464E-90A0-B7EAF640A438}" srcOrd="0" destOrd="0" presId="urn:microsoft.com/office/officeart/2005/8/layout/vList4"/>
    <dgm:cxn modelId="{FEDED017-833D-46FA-907E-D7E29F49945E}" type="presOf" srcId="{A4636FEC-3F67-44A3-B17D-0FA55A29F377}" destId="{A95DE7D0-3CB5-40F7-A944-BFD8C2A11F46}" srcOrd="0" destOrd="0" presId="urn:microsoft.com/office/officeart/2005/8/layout/vList4"/>
    <dgm:cxn modelId="{191E965C-20F4-442B-AB24-A65E2C96B110}" type="presOf" srcId="{5BD5A737-AB15-4659-B41C-519396005ABF}" destId="{3305AFC7-88FB-40B1-B379-1AAFB318C0A4}" srcOrd="1" destOrd="0" presId="urn:microsoft.com/office/officeart/2005/8/layout/vList4"/>
    <dgm:cxn modelId="{004A6E61-79BC-4140-90D5-DFA84FEBC343}" type="presOf" srcId="{A4636FEC-3F67-44A3-B17D-0FA55A29F377}" destId="{7D097199-BE4B-4C33-A130-E5A49F05D90E}" srcOrd="1" destOrd="0" presId="urn:microsoft.com/office/officeart/2005/8/layout/vList4"/>
    <dgm:cxn modelId="{DE021570-EB43-437B-AE1C-B27324EDA383}" srcId="{64A7D33C-11C0-4506-B068-86E56FDA7DFF}" destId="{5BD5A737-AB15-4659-B41C-519396005ABF}" srcOrd="1" destOrd="0" parTransId="{14C3A3BC-B8B9-49B9-86A0-6460E72FE9B0}" sibTransId="{44A377FC-5B20-443D-904A-0F7D5DEB22C8}"/>
    <dgm:cxn modelId="{B619A77A-54D4-4340-B7DC-C9C2C915011E}" type="presOf" srcId="{64A7D33C-11C0-4506-B068-86E56FDA7DFF}" destId="{057AAE2D-7A39-477A-8701-50EFB9AB030E}" srcOrd="0" destOrd="0" presId="urn:microsoft.com/office/officeart/2005/8/layout/vList4"/>
    <dgm:cxn modelId="{93B11EA4-AE93-4EE8-8232-E71EE036C977}" srcId="{64A7D33C-11C0-4506-B068-86E56FDA7DFF}" destId="{A4636FEC-3F67-44A3-B17D-0FA55A29F377}" srcOrd="0" destOrd="0" parTransId="{652BAA4D-7900-405B-AF59-ED8EA86923AA}" sibTransId="{C3B671A7-651B-40D4-A0DF-C5A575F3D6EA}"/>
    <dgm:cxn modelId="{04BE847B-E997-4ABD-9BF1-C07EA3FF0404}" type="presParOf" srcId="{057AAE2D-7A39-477A-8701-50EFB9AB030E}" destId="{211D11B2-009F-4373-A996-74FD9EC64C8D}" srcOrd="0" destOrd="0" presId="urn:microsoft.com/office/officeart/2005/8/layout/vList4"/>
    <dgm:cxn modelId="{F95EF233-B4EF-46BB-9527-499C032FFD53}" type="presParOf" srcId="{211D11B2-009F-4373-A996-74FD9EC64C8D}" destId="{A95DE7D0-3CB5-40F7-A944-BFD8C2A11F46}" srcOrd="0" destOrd="0" presId="urn:microsoft.com/office/officeart/2005/8/layout/vList4"/>
    <dgm:cxn modelId="{81408E35-6126-4F57-B2FB-BBF5F946381B}" type="presParOf" srcId="{211D11B2-009F-4373-A996-74FD9EC64C8D}" destId="{9B962E12-CC90-4886-A4D3-88F2513406E9}" srcOrd="1" destOrd="0" presId="urn:microsoft.com/office/officeart/2005/8/layout/vList4"/>
    <dgm:cxn modelId="{07FDFABA-205B-4831-8469-72D3EF9F488F}" type="presParOf" srcId="{211D11B2-009F-4373-A996-74FD9EC64C8D}" destId="{7D097199-BE4B-4C33-A130-E5A49F05D90E}" srcOrd="2" destOrd="0" presId="urn:microsoft.com/office/officeart/2005/8/layout/vList4"/>
    <dgm:cxn modelId="{CACDC998-2658-48A4-BFAD-B3EF224B7E4D}" type="presParOf" srcId="{057AAE2D-7A39-477A-8701-50EFB9AB030E}" destId="{16C00B85-EE83-4463-8953-FEE167C2D64C}" srcOrd="1" destOrd="0" presId="urn:microsoft.com/office/officeart/2005/8/layout/vList4"/>
    <dgm:cxn modelId="{ADFC671C-D8D7-45A5-90D3-466293D276C3}" type="presParOf" srcId="{057AAE2D-7A39-477A-8701-50EFB9AB030E}" destId="{83EE5B82-2C1F-4A12-AE83-86107E7FAB39}" srcOrd="2" destOrd="0" presId="urn:microsoft.com/office/officeart/2005/8/layout/vList4"/>
    <dgm:cxn modelId="{C9064588-01DC-4DF8-A617-40635C0ECCBB}" type="presParOf" srcId="{83EE5B82-2C1F-4A12-AE83-86107E7FAB39}" destId="{20686A01-5C41-464E-90A0-B7EAF640A438}" srcOrd="0" destOrd="0" presId="urn:microsoft.com/office/officeart/2005/8/layout/vList4"/>
    <dgm:cxn modelId="{5FFA7521-67C3-4815-80DD-2FE280CFE7D4}" type="presParOf" srcId="{83EE5B82-2C1F-4A12-AE83-86107E7FAB39}" destId="{9BCB1E65-A2E0-4DA8-88A4-82100E6FFFCA}" srcOrd="1" destOrd="0" presId="urn:microsoft.com/office/officeart/2005/8/layout/vList4"/>
    <dgm:cxn modelId="{FA08CDD9-21F1-433B-BE1B-0A64CA7B4B1A}" type="presParOf" srcId="{83EE5B82-2C1F-4A12-AE83-86107E7FAB39}" destId="{3305AFC7-88FB-40B1-B379-1AAFB318C0A4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63A65B-6BC2-43F6-81AF-4BE2640BDD09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EA18AA7B-1CE9-4592-ABFB-BBC87D8F03FD}">
      <dgm:prSet custT="1"/>
      <dgm:spPr>
        <a:solidFill>
          <a:schemeClr val="accent1">
            <a:lumMod val="50000"/>
            <a:alpha val="90000"/>
          </a:schemeClr>
        </a:solidFill>
        <a:ln>
          <a:solidFill>
            <a:schemeClr val="tx1"/>
          </a:solidFill>
        </a:ln>
      </dgm:spPr>
      <dgm:t>
        <a:bodyPr/>
        <a:lstStyle/>
        <a:p>
          <a:pPr algn="just"/>
          <a:r>
            <a:rPr lang="en-US" sz="1600" b="1" i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Global financial bank finding much more technologies to process unstructured data.</a:t>
          </a:r>
          <a:endParaRPr lang="en-US" sz="16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1019ABC-2BA6-4F05-A34A-299BD76C5E94}" type="parTrans" cxnId="{F5C4A9B4-FBF5-462F-8906-84C073B6E6DE}">
      <dgm:prSet/>
      <dgm:spPr/>
      <dgm:t>
        <a:bodyPr/>
        <a:lstStyle/>
        <a:p>
          <a:endParaRPr lang="en-US"/>
        </a:p>
      </dgm:t>
    </dgm:pt>
    <dgm:pt modelId="{1D5482C8-273D-4CBC-899A-7B7BC7CBDE54}" type="sibTrans" cxnId="{F5C4A9B4-FBF5-462F-8906-84C073B6E6DE}">
      <dgm:prSet/>
      <dgm:spPr/>
      <dgm:t>
        <a:bodyPr/>
        <a:lstStyle/>
        <a:p>
          <a:endParaRPr lang="en-US"/>
        </a:p>
      </dgm:t>
    </dgm:pt>
    <dgm:pt modelId="{CEF25186-03FE-4841-8A73-0D22257C63AB}">
      <dgm:prSet custT="1"/>
      <dgm:spPr>
        <a:solidFill>
          <a:schemeClr val="accent2">
            <a:lumMod val="10000"/>
          </a:schemeClr>
        </a:solidFill>
        <a:ln>
          <a:solidFill>
            <a:schemeClr val="bg1"/>
          </a:solidFill>
        </a:ln>
      </dgm:spPr>
      <dgm:t>
        <a:bodyPr/>
        <a:lstStyle/>
        <a:p>
          <a:pPr algn="just"/>
          <a:r>
            <a:rPr lang="en-US" sz="1600" b="1" i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Help banks to cope with processes that require.</a:t>
          </a:r>
          <a:endParaRPr lang="en-US" sz="16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F133DF3-0B0D-4AA6-9D6F-E365517D5DBD}" type="parTrans" cxnId="{F3CB5FF0-C64B-4206-8B3E-A8F162A14E30}">
      <dgm:prSet/>
      <dgm:spPr/>
      <dgm:t>
        <a:bodyPr/>
        <a:lstStyle/>
        <a:p>
          <a:endParaRPr lang="en-US"/>
        </a:p>
      </dgm:t>
    </dgm:pt>
    <dgm:pt modelId="{44069D6B-227F-4B10-AB53-7383A3375CA6}" type="sibTrans" cxnId="{F3CB5FF0-C64B-4206-8B3E-A8F162A14E30}">
      <dgm:prSet/>
      <dgm:spPr/>
      <dgm:t>
        <a:bodyPr/>
        <a:lstStyle/>
        <a:p>
          <a:endParaRPr lang="en-US"/>
        </a:p>
      </dgm:t>
    </dgm:pt>
    <dgm:pt modelId="{E3E9DD42-B29A-4C53-B4FD-1A9B0AE6AECA}" type="pres">
      <dgm:prSet presAssocID="{3D63A65B-6BC2-43F6-81AF-4BE2640BDD09}" presName="linearFlow" presStyleCnt="0">
        <dgm:presLayoutVars>
          <dgm:dir/>
          <dgm:resizeHandles val="exact"/>
        </dgm:presLayoutVars>
      </dgm:prSet>
      <dgm:spPr/>
    </dgm:pt>
    <dgm:pt modelId="{A1785755-65E5-49EB-A39A-F4EAC69C969F}" type="pres">
      <dgm:prSet presAssocID="{EA18AA7B-1CE9-4592-ABFB-BBC87D8F03FD}" presName="comp" presStyleCnt="0"/>
      <dgm:spPr/>
    </dgm:pt>
    <dgm:pt modelId="{04085D2E-2F40-4F6C-9724-B667AEDA792E}" type="pres">
      <dgm:prSet presAssocID="{EA18AA7B-1CE9-4592-ABFB-BBC87D8F03FD}" presName="rect2" presStyleLbl="node1" presStyleIdx="0" presStyleCnt="2">
        <dgm:presLayoutVars>
          <dgm:bulletEnabled val="1"/>
        </dgm:presLayoutVars>
      </dgm:prSet>
      <dgm:spPr/>
    </dgm:pt>
    <dgm:pt modelId="{A50B2F8F-903A-4440-BD31-B98A4B1455DB}" type="pres">
      <dgm:prSet presAssocID="{EA18AA7B-1CE9-4592-ABFB-BBC87D8F03FD}" presName="rect1" presStyleLbl="ln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>
          <a:solidFill>
            <a:schemeClr val="accent2">
              <a:lumMod val="50000"/>
            </a:schemeClr>
          </a:solidFill>
        </a:ln>
      </dgm:spPr>
      <dgm:extLst>
        <a:ext uri="{E40237B7-FDA0-4F09-8148-C483321AD2D9}">
          <dgm14:cNvPr xmlns:dgm14="http://schemas.microsoft.com/office/drawing/2010/diagram" id="0" name="" descr="Magnifying glass showing decling performance"/>
        </a:ext>
      </dgm:extLst>
    </dgm:pt>
    <dgm:pt modelId="{B1254783-4991-476C-8B5D-C0C333C442CA}" type="pres">
      <dgm:prSet presAssocID="{1D5482C8-273D-4CBC-899A-7B7BC7CBDE54}" presName="sibTrans" presStyleCnt="0"/>
      <dgm:spPr/>
    </dgm:pt>
    <dgm:pt modelId="{77AD595B-7B4F-4B00-B3B1-0508BB82491A}" type="pres">
      <dgm:prSet presAssocID="{CEF25186-03FE-4841-8A73-0D22257C63AB}" presName="comp" presStyleCnt="0"/>
      <dgm:spPr/>
    </dgm:pt>
    <dgm:pt modelId="{6079FA68-8231-47E5-B980-A3DB9CB3DCEE}" type="pres">
      <dgm:prSet presAssocID="{CEF25186-03FE-4841-8A73-0D22257C63AB}" presName="rect2" presStyleLbl="node1" presStyleIdx="1" presStyleCnt="2">
        <dgm:presLayoutVars>
          <dgm:bulletEnabled val="1"/>
        </dgm:presLayoutVars>
      </dgm:prSet>
      <dgm:spPr/>
    </dgm:pt>
    <dgm:pt modelId="{DB4BF3D8-CCB9-4CBB-9F11-394A80FDB4AA}" type="pres">
      <dgm:prSet presAssocID="{CEF25186-03FE-4841-8A73-0D22257C63AB}" presName="rect1" presStyleLbl="lnNode1" presStyleIdx="1" presStyleCnt="2" custLinFactNeighborX="3060" custLinFactNeighborY="10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4000" r="-34000"/>
          </a:stretch>
        </a:blipFill>
        <a:ln>
          <a:solidFill>
            <a:schemeClr val="accent2">
              <a:lumMod val="25000"/>
            </a:schemeClr>
          </a:solidFill>
        </a:ln>
      </dgm:spPr>
    </dgm:pt>
  </dgm:ptLst>
  <dgm:cxnLst>
    <dgm:cxn modelId="{10E6EC41-2286-4808-A2F4-F44872D5D49D}" type="presOf" srcId="{3D63A65B-6BC2-43F6-81AF-4BE2640BDD09}" destId="{E3E9DD42-B29A-4C53-B4FD-1A9B0AE6AECA}" srcOrd="0" destOrd="0" presId="urn:microsoft.com/office/officeart/2008/layout/AlternatingPictureBlocks"/>
    <dgm:cxn modelId="{E9A8C774-788E-4F76-ABFE-D2771D53991E}" type="presOf" srcId="{EA18AA7B-1CE9-4592-ABFB-BBC87D8F03FD}" destId="{04085D2E-2F40-4F6C-9724-B667AEDA792E}" srcOrd="0" destOrd="0" presId="urn:microsoft.com/office/officeart/2008/layout/AlternatingPictureBlocks"/>
    <dgm:cxn modelId="{24B50E98-EF33-4451-9210-A0099AA29ADC}" type="presOf" srcId="{CEF25186-03FE-4841-8A73-0D22257C63AB}" destId="{6079FA68-8231-47E5-B980-A3DB9CB3DCEE}" srcOrd="0" destOrd="0" presId="urn:microsoft.com/office/officeart/2008/layout/AlternatingPictureBlocks"/>
    <dgm:cxn modelId="{F5C4A9B4-FBF5-462F-8906-84C073B6E6DE}" srcId="{3D63A65B-6BC2-43F6-81AF-4BE2640BDD09}" destId="{EA18AA7B-1CE9-4592-ABFB-BBC87D8F03FD}" srcOrd="0" destOrd="0" parTransId="{91019ABC-2BA6-4F05-A34A-299BD76C5E94}" sibTransId="{1D5482C8-273D-4CBC-899A-7B7BC7CBDE54}"/>
    <dgm:cxn modelId="{F3CB5FF0-C64B-4206-8B3E-A8F162A14E30}" srcId="{3D63A65B-6BC2-43F6-81AF-4BE2640BDD09}" destId="{CEF25186-03FE-4841-8A73-0D22257C63AB}" srcOrd="1" destOrd="0" parTransId="{AF133DF3-0B0D-4AA6-9D6F-E365517D5DBD}" sibTransId="{44069D6B-227F-4B10-AB53-7383A3375CA6}"/>
    <dgm:cxn modelId="{ED5686EA-C2D9-4CC4-8172-F227D0A47116}" type="presParOf" srcId="{E3E9DD42-B29A-4C53-B4FD-1A9B0AE6AECA}" destId="{A1785755-65E5-49EB-A39A-F4EAC69C969F}" srcOrd="0" destOrd="0" presId="urn:microsoft.com/office/officeart/2008/layout/AlternatingPictureBlocks"/>
    <dgm:cxn modelId="{7C0852D9-E783-4983-8E3E-6B4E8FE6295A}" type="presParOf" srcId="{A1785755-65E5-49EB-A39A-F4EAC69C969F}" destId="{04085D2E-2F40-4F6C-9724-B667AEDA792E}" srcOrd="0" destOrd="0" presId="urn:microsoft.com/office/officeart/2008/layout/AlternatingPictureBlocks"/>
    <dgm:cxn modelId="{BBBB8C70-4C82-4714-9D38-E323D3199C0E}" type="presParOf" srcId="{A1785755-65E5-49EB-A39A-F4EAC69C969F}" destId="{A50B2F8F-903A-4440-BD31-B98A4B1455DB}" srcOrd="1" destOrd="0" presId="urn:microsoft.com/office/officeart/2008/layout/AlternatingPictureBlocks"/>
    <dgm:cxn modelId="{3BA28EB7-4D65-403E-B097-4C3DCA461BF1}" type="presParOf" srcId="{E3E9DD42-B29A-4C53-B4FD-1A9B0AE6AECA}" destId="{B1254783-4991-476C-8B5D-C0C333C442CA}" srcOrd="1" destOrd="0" presId="urn:microsoft.com/office/officeart/2008/layout/AlternatingPictureBlocks"/>
    <dgm:cxn modelId="{81D055A0-437A-44A2-812C-946EE73038D4}" type="presParOf" srcId="{E3E9DD42-B29A-4C53-B4FD-1A9B0AE6AECA}" destId="{77AD595B-7B4F-4B00-B3B1-0508BB82491A}" srcOrd="2" destOrd="0" presId="urn:microsoft.com/office/officeart/2008/layout/AlternatingPictureBlocks"/>
    <dgm:cxn modelId="{FFC7C085-5724-439E-96FB-BF4AF5FBCEAC}" type="presParOf" srcId="{77AD595B-7B4F-4B00-B3B1-0508BB82491A}" destId="{6079FA68-8231-47E5-B980-A3DB9CB3DCEE}" srcOrd="0" destOrd="0" presId="urn:microsoft.com/office/officeart/2008/layout/AlternatingPictureBlocks"/>
    <dgm:cxn modelId="{6CC50A5E-F130-4AAF-AB9B-9A8A23446A6F}" type="presParOf" srcId="{77AD595B-7B4F-4B00-B3B1-0508BB82491A}" destId="{DB4BF3D8-CCB9-4CBB-9F11-394A80FDB4AA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5DE7D0-3CB5-40F7-A944-BFD8C2A11F46}">
      <dsp:nvSpPr>
        <dsp:cNvPr id="0" name=""/>
        <dsp:cNvSpPr/>
      </dsp:nvSpPr>
      <dsp:spPr>
        <a:xfrm>
          <a:off x="0" y="0"/>
          <a:ext cx="4701091" cy="860401"/>
        </a:xfrm>
        <a:prstGeom prst="roundRect">
          <a:avLst>
            <a:gd name="adj" fmla="val 10000"/>
          </a:avLst>
        </a:prstGeom>
        <a:solidFill>
          <a:srgbClr val="008080"/>
        </a:solidFill>
        <a:ln w="25400" cap="flat" cmpd="sng" algn="ctr">
          <a:solidFill>
            <a:srgbClr val="00206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Identifying the customer segmentation for provide better customer supports.</a:t>
          </a:r>
          <a:endParaRPr lang="en-US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26258" y="0"/>
        <a:ext cx="3674832" cy="860401"/>
      </dsp:txXfrm>
    </dsp:sp>
    <dsp:sp modelId="{9B962E12-CC90-4886-A4D3-88F2513406E9}">
      <dsp:nvSpPr>
        <dsp:cNvPr id="0" name=""/>
        <dsp:cNvSpPr/>
      </dsp:nvSpPr>
      <dsp:spPr>
        <a:xfrm>
          <a:off x="86040" y="86040"/>
          <a:ext cx="940218" cy="68832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rgbClr val="FFC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686A01-5C41-464E-90A0-B7EAF640A438}">
      <dsp:nvSpPr>
        <dsp:cNvPr id="0" name=""/>
        <dsp:cNvSpPr/>
      </dsp:nvSpPr>
      <dsp:spPr>
        <a:xfrm>
          <a:off x="0" y="946441"/>
          <a:ext cx="4701091" cy="860401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 w="25400" cap="flat" cmpd="sng" algn="ctr">
          <a:solidFill>
            <a:srgbClr val="00808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Increase company revenue</a:t>
          </a:r>
          <a:r>
            <a:rPr lang="en-US" sz="2500" b="0" i="0" kern="1200" dirty="0">
              <a:latin typeface="Bell MT" panose="02020503060305020303" pitchFamily="18" charset="0"/>
            </a:rPr>
            <a:t>. </a:t>
          </a:r>
          <a:endParaRPr lang="en-US" sz="2500" kern="1200" dirty="0">
            <a:latin typeface="Bell MT" panose="02020503060305020303" pitchFamily="18" charset="0"/>
          </a:endParaRPr>
        </a:p>
      </dsp:txBody>
      <dsp:txXfrm>
        <a:off x="1026258" y="946441"/>
        <a:ext cx="3674832" cy="860401"/>
      </dsp:txXfrm>
    </dsp:sp>
    <dsp:sp modelId="{9BCB1E65-A2E0-4DA8-88A4-82100E6FFFCA}">
      <dsp:nvSpPr>
        <dsp:cNvPr id="0" name=""/>
        <dsp:cNvSpPr/>
      </dsp:nvSpPr>
      <dsp:spPr>
        <a:xfrm>
          <a:off x="86040" y="1032482"/>
          <a:ext cx="940218" cy="68832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rgbClr val="FFC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085D2E-2F40-4F6C-9724-B667AEDA792E}">
      <dsp:nvSpPr>
        <dsp:cNvPr id="0" name=""/>
        <dsp:cNvSpPr/>
      </dsp:nvSpPr>
      <dsp:spPr>
        <a:xfrm>
          <a:off x="1554095" y="45932"/>
          <a:ext cx="3155284" cy="1427084"/>
        </a:xfrm>
        <a:prstGeom prst="rect">
          <a:avLst/>
        </a:prstGeom>
        <a:solidFill>
          <a:schemeClr val="accent1">
            <a:lumMod val="50000"/>
            <a:alpha val="9000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Global financial bank finding much more technologies to process unstructured data.</a:t>
          </a:r>
          <a:endParaRPr lang="en-US" sz="16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554095" y="45932"/>
        <a:ext cx="3155284" cy="1427084"/>
      </dsp:txXfrm>
    </dsp:sp>
    <dsp:sp modelId="{A50B2F8F-903A-4440-BD31-B98A4B1455DB}">
      <dsp:nvSpPr>
        <dsp:cNvPr id="0" name=""/>
        <dsp:cNvSpPr/>
      </dsp:nvSpPr>
      <dsp:spPr>
        <a:xfrm>
          <a:off x="0" y="45932"/>
          <a:ext cx="1412814" cy="142708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25400" cap="flat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79FA68-8231-47E5-B980-A3DB9CB3DCEE}">
      <dsp:nvSpPr>
        <dsp:cNvPr id="0" name=""/>
        <dsp:cNvSpPr/>
      </dsp:nvSpPr>
      <dsp:spPr>
        <a:xfrm>
          <a:off x="0" y="1708486"/>
          <a:ext cx="3155284" cy="1427084"/>
        </a:xfrm>
        <a:prstGeom prst="rect">
          <a:avLst/>
        </a:prstGeom>
        <a:solidFill>
          <a:schemeClr val="accent2">
            <a:lumMod val="1000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just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Help banks to cope with processes that require.</a:t>
          </a:r>
          <a:endParaRPr lang="en-US" sz="16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708486"/>
        <a:ext cx="3155284" cy="1427084"/>
      </dsp:txXfrm>
    </dsp:sp>
    <dsp:sp modelId="{DB4BF3D8-CCB9-4CBB-9F11-394A80FDB4AA}">
      <dsp:nvSpPr>
        <dsp:cNvPr id="0" name=""/>
        <dsp:cNvSpPr/>
      </dsp:nvSpPr>
      <dsp:spPr>
        <a:xfrm>
          <a:off x="3296565" y="1710013"/>
          <a:ext cx="1412814" cy="1427084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4000" r="-34000"/>
          </a:stretch>
        </a:blipFill>
        <a:ln w="25400" cap="flat" cmpd="sng" algn="ctr">
          <a:solidFill>
            <a:schemeClr val="accent2">
              <a:lumMod val="2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9444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dba73b40f1_0_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dba73b40f1_0_4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3179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0523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dba73b40f1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dba73b40f1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dba73b40f1_0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dba73b40f1_0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27632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dba73b40f1_0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dba73b40f1_0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dba73b40f1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dba73b40f1_0_7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de59865b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de59865bb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dba73b40f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dba73b40f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dba73b40f1_0_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dba73b40f1_0_6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702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0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944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5371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38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50" y="1517275"/>
            <a:ext cx="5006100" cy="1515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ZCOOL XiaoWei"/>
              <a:buNone/>
              <a:defRPr sz="5100"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ZCOOL XiaoWei"/>
              <a:buNone/>
              <a:defRPr sz="5200">
                <a:latin typeface="ZCOOL XiaoWei"/>
                <a:ea typeface="ZCOOL XiaoWei"/>
                <a:cs typeface="ZCOOL XiaoWei"/>
                <a:sym typeface="ZCOOL XiaoWe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ZCOOL XiaoWei"/>
              <a:buNone/>
              <a:defRPr sz="5200">
                <a:latin typeface="ZCOOL XiaoWei"/>
                <a:ea typeface="ZCOOL XiaoWei"/>
                <a:cs typeface="ZCOOL XiaoWei"/>
                <a:sym typeface="ZCOOL XiaoWe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ZCOOL XiaoWei"/>
              <a:buNone/>
              <a:defRPr sz="5200">
                <a:latin typeface="ZCOOL XiaoWei"/>
                <a:ea typeface="ZCOOL XiaoWei"/>
                <a:cs typeface="ZCOOL XiaoWei"/>
                <a:sym typeface="ZCOOL XiaoWe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ZCOOL XiaoWei"/>
              <a:buNone/>
              <a:defRPr sz="5200">
                <a:latin typeface="ZCOOL XiaoWei"/>
                <a:ea typeface="ZCOOL XiaoWei"/>
                <a:cs typeface="ZCOOL XiaoWei"/>
                <a:sym typeface="ZCOOL XiaoWe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ZCOOL XiaoWei"/>
              <a:buNone/>
              <a:defRPr sz="5200">
                <a:latin typeface="ZCOOL XiaoWei"/>
                <a:ea typeface="ZCOOL XiaoWei"/>
                <a:cs typeface="ZCOOL XiaoWei"/>
                <a:sym typeface="ZCOOL XiaoWe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ZCOOL XiaoWei"/>
              <a:buNone/>
              <a:defRPr sz="5200">
                <a:latin typeface="ZCOOL XiaoWei"/>
                <a:ea typeface="ZCOOL XiaoWei"/>
                <a:cs typeface="ZCOOL XiaoWei"/>
                <a:sym typeface="ZCOOL XiaoWe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ZCOOL XiaoWei"/>
              <a:buNone/>
              <a:defRPr sz="5200">
                <a:latin typeface="ZCOOL XiaoWei"/>
                <a:ea typeface="ZCOOL XiaoWei"/>
                <a:cs typeface="ZCOOL XiaoWei"/>
                <a:sym typeface="ZCOOL XiaoWe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ZCOOL XiaoWei"/>
              <a:buNone/>
              <a:defRPr sz="5200">
                <a:latin typeface="ZCOOL XiaoWei"/>
                <a:ea typeface="ZCOOL XiaoWei"/>
                <a:cs typeface="ZCOOL XiaoWei"/>
                <a:sym typeface="ZCOOL XiaoWe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50" y="3253521"/>
            <a:ext cx="5001900" cy="27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739450" y="761550"/>
            <a:ext cx="404550" cy="3620400"/>
            <a:chOff x="8739450" y="761550"/>
            <a:chExt cx="404550" cy="36204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87394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87394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878520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710100" y="4738650"/>
            <a:ext cx="7729400" cy="404850"/>
            <a:chOff x="710100" y="4738650"/>
            <a:chExt cx="7729400" cy="40485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710100" y="4738950"/>
              <a:ext cx="383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4648400" y="4738650"/>
              <a:ext cx="3791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2"/>
            <p:cNvCxnSpPr/>
            <p:nvPr/>
          </p:nvCxnSpPr>
          <p:spPr>
            <a:xfrm rot="5400000">
              <a:off x="4406850" y="4964100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9" name="Google Shape;19;p2"/>
          <p:cNvGrpSpPr/>
          <p:nvPr/>
        </p:nvGrpSpPr>
        <p:grpSpPr>
          <a:xfrm>
            <a:off x="707300" y="0"/>
            <a:ext cx="7729400" cy="404850"/>
            <a:chOff x="707300" y="0"/>
            <a:chExt cx="7729400" cy="404850"/>
          </a:xfrm>
        </p:grpSpPr>
        <p:cxnSp>
          <p:nvCxnSpPr>
            <p:cNvPr id="20" name="Google Shape;20;p2"/>
            <p:cNvCxnSpPr/>
            <p:nvPr/>
          </p:nvCxnSpPr>
          <p:spPr>
            <a:xfrm>
              <a:off x="707300" y="404550"/>
              <a:ext cx="383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4645600" y="404850"/>
              <a:ext cx="3791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2"/>
            <p:cNvCxnSpPr/>
            <p:nvPr/>
          </p:nvCxnSpPr>
          <p:spPr>
            <a:xfrm rot="-5400000">
              <a:off x="4404050" y="179400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" name="Google Shape;23;p2"/>
          <p:cNvGrpSpPr/>
          <p:nvPr/>
        </p:nvGrpSpPr>
        <p:grpSpPr>
          <a:xfrm>
            <a:off x="0" y="761550"/>
            <a:ext cx="404550" cy="3620400"/>
            <a:chOff x="0" y="761550"/>
            <a:chExt cx="404550" cy="3620400"/>
          </a:xfrm>
        </p:grpSpPr>
        <p:cxnSp>
          <p:nvCxnSpPr>
            <p:cNvPr id="24" name="Google Shape;24;p2"/>
            <p:cNvCxnSpPr/>
            <p:nvPr/>
          </p:nvCxnSpPr>
          <p:spPr>
            <a:xfrm>
              <a:off x="4045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2"/>
            <p:cNvCxnSpPr/>
            <p:nvPr/>
          </p:nvCxnSpPr>
          <p:spPr>
            <a:xfrm flipH="1">
              <a:off x="4039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2"/>
            <p:cNvCxnSpPr/>
            <p:nvPr/>
          </p:nvCxnSpPr>
          <p:spPr>
            <a:xfrm>
              <a:off x="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4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5"/>
          <p:cNvSpPr txBox="1">
            <a:spLocks noGrp="1"/>
          </p:cNvSpPr>
          <p:nvPr>
            <p:ph type="subTitle" idx="1"/>
          </p:nvPr>
        </p:nvSpPr>
        <p:spPr>
          <a:xfrm>
            <a:off x="4389405" y="4055687"/>
            <a:ext cx="36576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4" name="Google Shape;174;p15"/>
          <p:cNvSpPr txBox="1">
            <a:spLocks noGrp="1"/>
          </p:cNvSpPr>
          <p:nvPr>
            <p:ph type="subTitle" idx="2"/>
          </p:nvPr>
        </p:nvSpPr>
        <p:spPr>
          <a:xfrm>
            <a:off x="4386044" y="3669262"/>
            <a:ext cx="3657600" cy="3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ibre Baskerville"/>
              <a:buNone/>
              <a:defRPr sz="21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subTitle" idx="3"/>
          </p:nvPr>
        </p:nvSpPr>
        <p:spPr>
          <a:xfrm>
            <a:off x="4387694" y="2978921"/>
            <a:ext cx="36552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6" name="Google Shape;176;p15"/>
          <p:cNvSpPr txBox="1">
            <a:spLocks noGrp="1"/>
          </p:cNvSpPr>
          <p:nvPr>
            <p:ph type="subTitle" idx="4"/>
          </p:nvPr>
        </p:nvSpPr>
        <p:spPr>
          <a:xfrm>
            <a:off x="4387694" y="2592500"/>
            <a:ext cx="3657600" cy="3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ibre Baskerville"/>
              <a:buNone/>
              <a:defRPr sz="21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7" name="Google Shape;177;p15"/>
          <p:cNvSpPr txBox="1">
            <a:spLocks noGrp="1"/>
          </p:cNvSpPr>
          <p:nvPr>
            <p:ph type="subTitle" idx="5"/>
          </p:nvPr>
        </p:nvSpPr>
        <p:spPr>
          <a:xfrm>
            <a:off x="4387694" y="1902537"/>
            <a:ext cx="36576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5"/>
          <p:cNvSpPr txBox="1">
            <a:spLocks noGrp="1"/>
          </p:cNvSpPr>
          <p:nvPr>
            <p:ph type="subTitle" idx="6"/>
          </p:nvPr>
        </p:nvSpPr>
        <p:spPr>
          <a:xfrm>
            <a:off x="4387694" y="1515762"/>
            <a:ext cx="3657600" cy="3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ibre Baskerville"/>
              <a:buNone/>
              <a:defRPr sz="21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79" name="Google Shape;179;p15"/>
          <p:cNvCxnSpPr/>
          <p:nvPr/>
        </p:nvCxnSpPr>
        <p:spPr>
          <a:xfrm>
            <a:off x="710100" y="4738950"/>
            <a:ext cx="383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0" name="Google Shape;180;p15"/>
          <p:cNvCxnSpPr/>
          <p:nvPr/>
        </p:nvCxnSpPr>
        <p:spPr>
          <a:xfrm>
            <a:off x="4648400" y="4738650"/>
            <a:ext cx="3791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15"/>
          <p:cNvCxnSpPr/>
          <p:nvPr/>
        </p:nvCxnSpPr>
        <p:spPr>
          <a:xfrm rot="5400000">
            <a:off x="4406850" y="4964100"/>
            <a:ext cx="35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4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9"/>
          <p:cNvSpPr txBox="1">
            <a:spLocks noGrp="1"/>
          </p:cNvSpPr>
          <p:nvPr>
            <p:ph type="subTitle" idx="1"/>
          </p:nvPr>
        </p:nvSpPr>
        <p:spPr>
          <a:xfrm>
            <a:off x="1049581" y="2905638"/>
            <a:ext cx="3383400" cy="75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4" name="Google Shape;234;p19"/>
          <p:cNvSpPr txBox="1">
            <a:spLocks noGrp="1"/>
          </p:cNvSpPr>
          <p:nvPr>
            <p:ph type="subTitle" idx="2"/>
          </p:nvPr>
        </p:nvSpPr>
        <p:spPr>
          <a:xfrm>
            <a:off x="4711019" y="2904946"/>
            <a:ext cx="3383400" cy="75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5" name="Google Shape;235;p19"/>
          <p:cNvSpPr txBox="1">
            <a:spLocks noGrp="1"/>
          </p:cNvSpPr>
          <p:nvPr>
            <p:ph type="title" hasCustomPrompt="1"/>
          </p:nvPr>
        </p:nvSpPr>
        <p:spPr>
          <a:xfrm>
            <a:off x="1049581" y="1932150"/>
            <a:ext cx="3383400" cy="35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6" name="Google Shape;236;p19"/>
          <p:cNvSpPr txBox="1">
            <a:spLocks noGrp="1"/>
          </p:cNvSpPr>
          <p:nvPr>
            <p:ph type="title" idx="3" hasCustomPrompt="1"/>
          </p:nvPr>
        </p:nvSpPr>
        <p:spPr>
          <a:xfrm>
            <a:off x="4711019" y="1928479"/>
            <a:ext cx="3383400" cy="35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37" name="Google Shape;237;p19"/>
          <p:cNvGrpSpPr/>
          <p:nvPr/>
        </p:nvGrpSpPr>
        <p:grpSpPr>
          <a:xfrm>
            <a:off x="710100" y="4738650"/>
            <a:ext cx="7729400" cy="404850"/>
            <a:chOff x="710100" y="4738650"/>
            <a:chExt cx="7729400" cy="404850"/>
          </a:xfrm>
        </p:grpSpPr>
        <p:cxnSp>
          <p:nvCxnSpPr>
            <p:cNvPr id="238" name="Google Shape;238;p19"/>
            <p:cNvCxnSpPr/>
            <p:nvPr/>
          </p:nvCxnSpPr>
          <p:spPr>
            <a:xfrm>
              <a:off x="710100" y="4738950"/>
              <a:ext cx="383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19"/>
            <p:cNvCxnSpPr/>
            <p:nvPr/>
          </p:nvCxnSpPr>
          <p:spPr>
            <a:xfrm>
              <a:off x="4648400" y="4738650"/>
              <a:ext cx="3791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19"/>
            <p:cNvCxnSpPr/>
            <p:nvPr/>
          </p:nvCxnSpPr>
          <p:spPr>
            <a:xfrm rot="5400000">
              <a:off x="4406850" y="4964100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1" name="Google Shape;241;p19"/>
          <p:cNvSpPr txBox="1">
            <a:spLocks noGrp="1"/>
          </p:cNvSpPr>
          <p:nvPr>
            <p:ph type="title" idx="4"/>
          </p:nvPr>
        </p:nvSpPr>
        <p:spPr>
          <a:xfrm>
            <a:off x="713225" y="521225"/>
            <a:ext cx="7717500" cy="4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9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>
            <a:spLocks noGrp="1"/>
          </p:cNvSpPr>
          <p:nvPr>
            <p:ph type="title"/>
          </p:nvPr>
        </p:nvSpPr>
        <p:spPr>
          <a:xfrm>
            <a:off x="4341450" y="1446963"/>
            <a:ext cx="3154800" cy="56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2"/>
          <p:cNvSpPr txBox="1">
            <a:spLocks noGrp="1"/>
          </p:cNvSpPr>
          <p:nvPr>
            <p:ph type="subTitle" idx="1"/>
          </p:nvPr>
        </p:nvSpPr>
        <p:spPr>
          <a:xfrm>
            <a:off x="4345050" y="2210938"/>
            <a:ext cx="3151200" cy="148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269" name="Google Shape;269;p22"/>
          <p:cNvGrpSpPr/>
          <p:nvPr/>
        </p:nvGrpSpPr>
        <p:grpSpPr>
          <a:xfrm>
            <a:off x="8739450" y="761550"/>
            <a:ext cx="404550" cy="3620400"/>
            <a:chOff x="8739450" y="761550"/>
            <a:chExt cx="404550" cy="3620400"/>
          </a:xfrm>
        </p:grpSpPr>
        <p:cxnSp>
          <p:nvCxnSpPr>
            <p:cNvPr id="270" name="Google Shape;270;p22"/>
            <p:cNvCxnSpPr/>
            <p:nvPr/>
          </p:nvCxnSpPr>
          <p:spPr>
            <a:xfrm>
              <a:off x="87394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1" name="Google Shape;271;p22"/>
            <p:cNvCxnSpPr/>
            <p:nvPr/>
          </p:nvCxnSpPr>
          <p:spPr>
            <a:xfrm>
              <a:off x="87394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22"/>
            <p:cNvCxnSpPr/>
            <p:nvPr/>
          </p:nvCxnSpPr>
          <p:spPr>
            <a:xfrm>
              <a:off x="878520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73" name="Google Shape;273;p22"/>
          <p:cNvGrpSpPr/>
          <p:nvPr/>
        </p:nvGrpSpPr>
        <p:grpSpPr>
          <a:xfrm>
            <a:off x="710100" y="4738650"/>
            <a:ext cx="7729400" cy="404850"/>
            <a:chOff x="710100" y="4738650"/>
            <a:chExt cx="7729400" cy="404850"/>
          </a:xfrm>
        </p:grpSpPr>
        <p:cxnSp>
          <p:nvCxnSpPr>
            <p:cNvPr id="274" name="Google Shape;274;p22"/>
            <p:cNvCxnSpPr/>
            <p:nvPr/>
          </p:nvCxnSpPr>
          <p:spPr>
            <a:xfrm>
              <a:off x="710100" y="4738950"/>
              <a:ext cx="383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5" name="Google Shape;275;p22"/>
            <p:cNvCxnSpPr/>
            <p:nvPr/>
          </p:nvCxnSpPr>
          <p:spPr>
            <a:xfrm>
              <a:off x="4648400" y="4738650"/>
              <a:ext cx="3791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6" name="Google Shape;276;p22"/>
            <p:cNvCxnSpPr/>
            <p:nvPr/>
          </p:nvCxnSpPr>
          <p:spPr>
            <a:xfrm rot="5400000">
              <a:off x="4406850" y="4964100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77" name="Google Shape;277;p22"/>
          <p:cNvGrpSpPr/>
          <p:nvPr/>
        </p:nvGrpSpPr>
        <p:grpSpPr>
          <a:xfrm>
            <a:off x="707300" y="0"/>
            <a:ext cx="7729400" cy="404850"/>
            <a:chOff x="707300" y="0"/>
            <a:chExt cx="7729400" cy="404850"/>
          </a:xfrm>
        </p:grpSpPr>
        <p:cxnSp>
          <p:nvCxnSpPr>
            <p:cNvPr id="278" name="Google Shape;278;p22"/>
            <p:cNvCxnSpPr/>
            <p:nvPr/>
          </p:nvCxnSpPr>
          <p:spPr>
            <a:xfrm>
              <a:off x="707300" y="404550"/>
              <a:ext cx="383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9" name="Google Shape;279;p22"/>
            <p:cNvCxnSpPr/>
            <p:nvPr/>
          </p:nvCxnSpPr>
          <p:spPr>
            <a:xfrm>
              <a:off x="4645600" y="404850"/>
              <a:ext cx="3791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0" name="Google Shape;280;p22"/>
            <p:cNvCxnSpPr/>
            <p:nvPr/>
          </p:nvCxnSpPr>
          <p:spPr>
            <a:xfrm rot="-5400000">
              <a:off x="4404050" y="179400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81" name="Google Shape;281;p22"/>
          <p:cNvGrpSpPr/>
          <p:nvPr/>
        </p:nvGrpSpPr>
        <p:grpSpPr>
          <a:xfrm>
            <a:off x="0" y="761550"/>
            <a:ext cx="404550" cy="3620400"/>
            <a:chOff x="0" y="761550"/>
            <a:chExt cx="404550" cy="3620400"/>
          </a:xfrm>
        </p:grpSpPr>
        <p:cxnSp>
          <p:nvCxnSpPr>
            <p:cNvPr id="282" name="Google Shape;282;p22"/>
            <p:cNvCxnSpPr/>
            <p:nvPr/>
          </p:nvCxnSpPr>
          <p:spPr>
            <a:xfrm>
              <a:off x="4045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22"/>
            <p:cNvCxnSpPr/>
            <p:nvPr/>
          </p:nvCxnSpPr>
          <p:spPr>
            <a:xfrm flipH="1">
              <a:off x="4039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284;p22"/>
            <p:cNvCxnSpPr/>
            <p:nvPr/>
          </p:nvCxnSpPr>
          <p:spPr>
            <a:xfrm>
              <a:off x="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6"/>
          <p:cNvGrpSpPr/>
          <p:nvPr/>
        </p:nvGrpSpPr>
        <p:grpSpPr>
          <a:xfrm>
            <a:off x="8739450" y="761550"/>
            <a:ext cx="404550" cy="3620400"/>
            <a:chOff x="8739450" y="761550"/>
            <a:chExt cx="404550" cy="3620400"/>
          </a:xfrm>
        </p:grpSpPr>
        <p:cxnSp>
          <p:nvCxnSpPr>
            <p:cNvPr id="318" name="Google Shape;318;p26"/>
            <p:cNvCxnSpPr/>
            <p:nvPr/>
          </p:nvCxnSpPr>
          <p:spPr>
            <a:xfrm>
              <a:off x="87394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26"/>
            <p:cNvCxnSpPr/>
            <p:nvPr/>
          </p:nvCxnSpPr>
          <p:spPr>
            <a:xfrm>
              <a:off x="87394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0" name="Google Shape;320;p26"/>
            <p:cNvCxnSpPr/>
            <p:nvPr/>
          </p:nvCxnSpPr>
          <p:spPr>
            <a:xfrm>
              <a:off x="878520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1" name="Google Shape;321;p26"/>
          <p:cNvGrpSpPr/>
          <p:nvPr/>
        </p:nvGrpSpPr>
        <p:grpSpPr>
          <a:xfrm>
            <a:off x="710100" y="4738650"/>
            <a:ext cx="7729400" cy="404850"/>
            <a:chOff x="710100" y="4738650"/>
            <a:chExt cx="7729400" cy="404850"/>
          </a:xfrm>
        </p:grpSpPr>
        <p:cxnSp>
          <p:nvCxnSpPr>
            <p:cNvPr id="322" name="Google Shape;322;p26"/>
            <p:cNvCxnSpPr/>
            <p:nvPr/>
          </p:nvCxnSpPr>
          <p:spPr>
            <a:xfrm>
              <a:off x="710100" y="4738950"/>
              <a:ext cx="383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3" name="Google Shape;323;p26"/>
            <p:cNvCxnSpPr/>
            <p:nvPr/>
          </p:nvCxnSpPr>
          <p:spPr>
            <a:xfrm>
              <a:off x="4648400" y="4738650"/>
              <a:ext cx="3791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4" name="Google Shape;324;p26"/>
            <p:cNvCxnSpPr/>
            <p:nvPr/>
          </p:nvCxnSpPr>
          <p:spPr>
            <a:xfrm rot="5400000">
              <a:off x="4406850" y="4964100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5" name="Google Shape;325;p26"/>
          <p:cNvGrpSpPr/>
          <p:nvPr/>
        </p:nvGrpSpPr>
        <p:grpSpPr>
          <a:xfrm>
            <a:off x="707300" y="0"/>
            <a:ext cx="7729400" cy="404850"/>
            <a:chOff x="707300" y="0"/>
            <a:chExt cx="7729400" cy="404850"/>
          </a:xfrm>
        </p:grpSpPr>
        <p:cxnSp>
          <p:nvCxnSpPr>
            <p:cNvPr id="326" name="Google Shape;326;p26"/>
            <p:cNvCxnSpPr/>
            <p:nvPr/>
          </p:nvCxnSpPr>
          <p:spPr>
            <a:xfrm>
              <a:off x="707300" y="404550"/>
              <a:ext cx="383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327;p26"/>
            <p:cNvCxnSpPr/>
            <p:nvPr/>
          </p:nvCxnSpPr>
          <p:spPr>
            <a:xfrm>
              <a:off x="4645600" y="404850"/>
              <a:ext cx="3791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26"/>
            <p:cNvCxnSpPr/>
            <p:nvPr/>
          </p:nvCxnSpPr>
          <p:spPr>
            <a:xfrm rot="-5400000">
              <a:off x="4404050" y="179400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9" name="Google Shape;329;p26"/>
          <p:cNvGrpSpPr/>
          <p:nvPr/>
        </p:nvGrpSpPr>
        <p:grpSpPr>
          <a:xfrm>
            <a:off x="0" y="761550"/>
            <a:ext cx="404550" cy="3620400"/>
            <a:chOff x="0" y="761550"/>
            <a:chExt cx="404550" cy="3620400"/>
          </a:xfrm>
        </p:grpSpPr>
        <p:cxnSp>
          <p:nvCxnSpPr>
            <p:cNvPr id="330" name="Google Shape;330;p26"/>
            <p:cNvCxnSpPr/>
            <p:nvPr/>
          </p:nvCxnSpPr>
          <p:spPr>
            <a:xfrm>
              <a:off x="4045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1" name="Google Shape;331;p26"/>
            <p:cNvCxnSpPr/>
            <p:nvPr/>
          </p:nvCxnSpPr>
          <p:spPr>
            <a:xfrm flipH="1">
              <a:off x="4039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2" name="Google Shape;332;p26"/>
            <p:cNvCxnSpPr/>
            <p:nvPr/>
          </p:nvCxnSpPr>
          <p:spPr>
            <a:xfrm>
              <a:off x="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2492850" y="2538956"/>
            <a:ext cx="41583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3993000" y="1382281"/>
            <a:ext cx="11526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2492850" y="3641631"/>
            <a:ext cx="4158300" cy="27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ibre Franklin"/>
              <a:buNone/>
              <a:defRPr sz="2800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grpSp>
        <p:nvGrpSpPr>
          <p:cNvPr id="31" name="Google Shape;31;p3"/>
          <p:cNvGrpSpPr/>
          <p:nvPr/>
        </p:nvGrpSpPr>
        <p:grpSpPr>
          <a:xfrm>
            <a:off x="8739450" y="761550"/>
            <a:ext cx="404550" cy="3620400"/>
            <a:chOff x="8739450" y="761550"/>
            <a:chExt cx="404550" cy="3620400"/>
          </a:xfrm>
        </p:grpSpPr>
        <p:cxnSp>
          <p:nvCxnSpPr>
            <p:cNvPr id="32" name="Google Shape;32;p3"/>
            <p:cNvCxnSpPr/>
            <p:nvPr/>
          </p:nvCxnSpPr>
          <p:spPr>
            <a:xfrm>
              <a:off x="87394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" name="Google Shape;33;p3"/>
            <p:cNvCxnSpPr/>
            <p:nvPr/>
          </p:nvCxnSpPr>
          <p:spPr>
            <a:xfrm>
              <a:off x="87394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3"/>
            <p:cNvCxnSpPr/>
            <p:nvPr/>
          </p:nvCxnSpPr>
          <p:spPr>
            <a:xfrm>
              <a:off x="878520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5" name="Google Shape;35;p3"/>
          <p:cNvGrpSpPr/>
          <p:nvPr/>
        </p:nvGrpSpPr>
        <p:grpSpPr>
          <a:xfrm>
            <a:off x="0" y="761550"/>
            <a:ext cx="404550" cy="3620400"/>
            <a:chOff x="0" y="761550"/>
            <a:chExt cx="404550" cy="3620400"/>
          </a:xfrm>
        </p:grpSpPr>
        <p:cxnSp>
          <p:nvCxnSpPr>
            <p:cNvPr id="36" name="Google Shape;36;p3"/>
            <p:cNvCxnSpPr/>
            <p:nvPr/>
          </p:nvCxnSpPr>
          <p:spPr>
            <a:xfrm>
              <a:off x="4045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" name="Google Shape;37;p3"/>
            <p:cNvCxnSpPr/>
            <p:nvPr/>
          </p:nvCxnSpPr>
          <p:spPr>
            <a:xfrm flipH="1">
              <a:off x="4039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3"/>
            <p:cNvCxnSpPr/>
            <p:nvPr/>
          </p:nvCxnSpPr>
          <p:spPr>
            <a:xfrm>
              <a:off x="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6"/>
          <p:cNvGrpSpPr/>
          <p:nvPr/>
        </p:nvGrpSpPr>
        <p:grpSpPr>
          <a:xfrm>
            <a:off x="8739450" y="761550"/>
            <a:ext cx="404550" cy="3620400"/>
            <a:chOff x="8739450" y="761550"/>
            <a:chExt cx="404550" cy="3620400"/>
          </a:xfrm>
        </p:grpSpPr>
        <p:cxnSp>
          <p:nvCxnSpPr>
            <p:cNvPr id="66" name="Google Shape;66;p6"/>
            <p:cNvCxnSpPr/>
            <p:nvPr/>
          </p:nvCxnSpPr>
          <p:spPr>
            <a:xfrm>
              <a:off x="87394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" name="Google Shape;67;p6"/>
            <p:cNvCxnSpPr/>
            <p:nvPr/>
          </p:nvCxnSpPr>
          <p:spPr>
            <a:xfrm>
              <a:off x="87394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" name="Google Shape;68;p6"/>
            <p:cNvCxnSpPr/>
            <p:nvPr/>
          </p:nvCxnSpPr>
          <p:spPr>
            <a:xfrm>
              <a:off x="878520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9" name="Google Shape;69;p6"/>
          <p:cNvGrpSpPr/>
          <p:nvPr/>
        </p:nvGrpSpPr>
        <p:grpSpPr>
          <a:xfrm>
            <a:off x="0" y="761550"/>
            <a:ext cx="404550" cy="3620400"/>
            <a:chOff x="0" y="761550"/>
            <a:chExt cx="404550" cy="3620400"/>
          </a:xfrm>
        </p:grpSpPr>
        <p:cxnSp>
          <p:nvCxnSpPr>
            <p:cNvPr id="70" name="Google Shape;70;p6"/>
            <p:cNvCxnSpPr/>
            <p:nvPr/>
          </p:nvCxnSpPr>
          <p:spPr>
            <a:xfrm>
              <a:off x="4045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6"/>
            <p:cNvCxnSpPr/>
            <p:nvPr/>
          </p:nvCxnSpPr>
          <p:spPr>
            <a:xfrm flipH="1">
              <a:off x="4039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6"/>
            <p:cNvCxnSpPr/>
            <p:nvPr/>
          </p:nvCxnSpPr>
          <p:spPr>
            <a:xfrm>
              <a:off x="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3" name="Google Shape;73;p6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4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4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ubTitle" idx="1"/>
          </p:nvPr>
        </p:nvSpPr>
        <p:spPr>
          <a:xfrm>
            <a:off x="713225" y="1508750"/>
            <a:ext cx="5301000" cy="252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grpSp>
        <p:nvGrpSpPr>
          <p:cNvPr id="77" name="Google Shape;77;p7"/>
          <p:cNvGrpSpPr/>
          <p:nvPr/>
        </p:nvGrpSpPr>
        <p:grpSpPr>
          <a:xfrm>
            <a:off x="8739450" y="761550"/>
            <a:ext cx="404550" cy="3620400"/>
            <a:chOff x="8739450" y="761550"/>
            <a:chExt cx="404550" cy="3620400"/>
          </a:xfrm>
        </p:grpSpPr>
        <p:cxnSp>
          <p:nvCxnSpPr>
            <p:cNvPr id="78" name="Google Shape;78;p7"/>
            <p:cNvCxnSpPr/>
            <p:nvPr/>
          </p:nvCxnSpPr>
          <p:spPr>
            <a:xfrm>
              <a:off x="87394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" name="Google Shape;79;p7"/>
            <p:cNvCxnSpPr/>
            <p:nvPr/>
          </p:nvCxnSpPr>
          <p:spPr>
            <a:xfrm>
              <a:off x="87394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" name="Google Shape;80;p7"/>
            <p:cNvCxnSpPr/>
            <p:nvPr/>
          </p:nvCxnSpPr>
          <p:spPr>
            <a:xfrm>
              <a:off x="878520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1" name="Google Shape;81;p7"/>
          <p:cNvGrpSpPr/>
          <p:nvPr/>
        </p:nvGrpSpPr>
        <p:grpSpPr>
          <a:xfrm>
            <a:off x="0" y="761550"/>
            <a:ext cx="404550" cy="3620400"/>
            <a:chOff x="0" y="761550"/>
            <a:chExt cx="404550" cy="3620400"/>
          </a:xfrm>
        </p:grpSpPr>
        <p:cxnSp>
          <p:nvCxnSpPr>
            <p:cNvPr id="82" name="Google Shape;82;p7"/>
            <p:cNvCxnSpPr/>
            <p:nvPr/>
          </p:nvCxnSpPr>
          <p:spPr>
            <a:xfrm>
              <a:off x="4045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" name="Google Shape;83;p7"/>
            <p:cNvCxnSpPr/>
            <p:nvPr/>
          </p:nvCxnSpPr>
          <p:spPr>
            <a:xfrm flipH="1">
              <a:off x="4039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7"/>
            <p:cNvCxnSpPr/>
            <p:nvPr/>
          </p:nvCxnSpPr>
          <p:spPr>
            <a:xfrm>
              <a:off x="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>
            <a:spLocks noGrp="1"/>
          </p:cNvSpPr>
          <p:nvPr>
            <p:ph type="title"/>
          </p:nvPr>
        </p:nvSpPr>
        <p:spPr>
          <a:xfrm>
            <a:off x="2979150" y="1762800"/>
            <a:ext cx="3185700" cy="16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87" name="Google Shape;87;p8"/>
          <p:cNvGrpSpPr/>
          <p:nvPr/>
        </p:nvGrpSpPr>
        <p:grpSpPr>
          <a:xfrm>
            <a:off x="8739450" y="761550"/>
            <a:ext cx="404550" cy="3620400"/>
            <a:chOff x="8739450" y="761550"/>
            <a:chExt cx="404550" cy="3620400"/>
          </a:xfrm>
        </p:grpSpPr>
        <p:cxnSp>
          <p:nvCxnSpPr>
            <p:cNvPr id="88" name="Google Shape;88;p8"/>
            <p:cNvCxnSpPr/>
            <p:nvPr/>
          </p:nvCxnSpPr>
          <p:spPr>
            <a:xfrm>
              <a:off x="87394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" name="Google Shape;89;p8"/>
            <p:cNvCxnSpPr/>
            <p:nvPr/>
          </p:nvCxnSpPr>
          <p:spPr>
            <a:xfrm>
              <a:off x="87394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90;p8"/>
            <p:cNvCxnSpPr/>
            <p:nvPr/>
          </p:nvCxnSpPr>
          <p:spPr>
            <a:xfrm>
              <a:off x="878520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1" name="Google Shape;91;p8"/>
          <p:cNvGrpSpPr/>
          <p:nvPr/>
        </p:nvGrpSpPr>
        <p:grpSpPr>
          <a:xfrm>
            <a:off x="710100" y="4738650"/>
            <a:ext cx="7729400" cy="404850"/>
            <a:chOff x="710100" y="4738650"/>
            <a:chExt cx="7729400" cy="404850"/>
          </a:xfrm>
        </p:grpSpPr>
        <p:cxnSp>
          <p:nvCxnSpPr>
            <p:cNvPr id="92" name="Google Shape;92;p8"/>
            <p:cNvCxnSpPr/>
            <p:nvPr/>
          </p:nvCxnSpPr>
          <p:spPr>
            <a:xfrm>
              <a:off x="710100" y="4738950"/>
              <a:ext cx="383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" name="Google Shape;93;p8"/>
            <p:cNvCxnSpPr/>
            <p:nvPr/>
          </p:nvCxnSpPr>
          <p:spPr>
            <a:xfrm>
              <a:off x="4648400" y="4738650"/>
              <a:ext cx="3791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" name="Google Shape;94;p8"/>
            <p:cNvCxnSpPr/>
            <p:nvPr/>
          </p:nvCxnSpPr>
          <p:spPr>
            <a:xfrm rot="5400000">
              <a:off x="4406850" y="4964100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5" name="Google Shape;95;p8"/>
          <p:cNvGrpSpPr/>
          <p:nvPr/>
        </p:nvGrpSpPr>
        <p:grpSpPr>
          <a:xfrm>
            <a:off x="707300" y="0"/>
            <a:ext cx="7729400" cy="404850"/>
            <a:chOff x="707300" y="0"/>
            <a:chExt cx="7729400" cy="404850"/>
          </a:xfrm>
        </p:grpSpPr>
        <p:cxnSp>
          <p:nvCxnSpPr>
            <p:cNvPr id="96" name="Google Shape;96;p8"/>
            <p:cNvCxnSpPr/>
            <p:nvPr/>
          </p:nvCxnSpPr>
          <p:spPr>
            <a:xfrm>
              <a:off x="707300" y="404550"/>
              <a:ext cx="383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" name="Google Shape;97;p8"/>
            <p:cNvCxnSpPr/>
            <p:nvPr/>
          </p:nvCxnSpPr>
          <p:spPr>
            <a:xfrm>
              <a:off x="4645600" y="404850"/>
              <a:ext cx="3791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" name="Google Shape;98;p8"/>
            <p:cNvCxnSpPr/>
            <p:nvPr/>
          </p:nvCxnSpPr>
          <p:spPr>
            <a:xfrm rot="-5400000">
              <a:off x="4404050" y="179400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9" name="Google Shape;99;p8"/>
          <p:cNvGrpSpPr/>
          <p:nvPr/>
        </p:nvGrpSpPr>
        <p:grpSpPr>
          <a:xfrm>
            <a:off x="0" y="761550"/>
            <a:ext cx="404550" cy="3620400"/>
            <a:chOff x="0" y="761550"/>
            <a:chExt cx="404550" cy="3620400"/>
          </a:xfrm>
        </p:grpSpPr>
        <p:cxnSp>
          <p:nvCxnSpPr>
            <p:cNvPr id="100" name="Google Shape;100;p8"/>
            <p:cNvCxnSpPr/>
            <p:nvPr/>
          </p:nvCxnSpPr>
          <p:spPr>
            <a:xfrm>
              <a:off x="4045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1" name="Google Shape;101;p8"/>
            <p:cNvCxnSpPr/>
            <p:nvPr/>
          </p:nvCxnSpPr>
          <p:spPr>
            <a:xfrm flipH="1">
              <a:off x="4039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" name="Google Shape;102;p8"/>
            <p:cNvCxnSpPr/>
            <p:nvPr/>
          </p:nvCxnSpPr>
          <p:spPr>
            <a:xfrm>
              <a:off x="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"/>
          <p:cNvSpPr txBox="1">
            <a:spLocks noGrp="1"/>
          </p:cNvSpPr>
          <p:nvPr>
            <p:ph type="title"/>
          </p:nvPr>
        </p:nvSpPr>
        <p:spPr>
          <a:xfrm>
            <a:off x="1828800" y="1537513"/>
            <a:ext cx="5486400" cy="61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subTitle" idx="1"/>
          </p:nvPr>
        </p:nvSpPr>
        <p:spPr>
          <a:xfrm>
            <a:off x="1828800" y="2370888"/>
            <a:ext cx="5486400" cy="123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06" name="Google Shape;106;p9"/>
          <p:cNvGrpSpPr/>
          <p:nvPr/>
        </p:nvGrpSpPr>
        <p:grpSpPr>
          <a:xfrm>
            <a:off x="8739450" y="761550"/>
            <a:ext cx="404550" cy="3620400"/>
            <a:chOff x="8739450" y="761550"/>
            <a:chExt cx="404550" cy="3620400"/>
          </a:xfrm>
        </p:grpSpPr>
        <p:cxnSp>
          <p:nvCxnSpPr>
            <p:cNvPr id="107" name="Google Shape;107;p9"/>
            <p:cNvCxnSpPr/>
            <p:nvPr/>
          </p:nvCxnSpPr>
          <p:spPr>
            <a:xfrm>
              <a:off x="87394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" name="Google Shape;108;p9"/>
            <p:cNvCxnSpPr/>
            <p:nvPr/>
          </p:nvCxnSpPr>
          <p:spPr>
            <a:xfrm>
              <a:off x="87394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9"/>
            <p:cNvCxnSpPr/>
            <p:nvPr/>
          </p:nvCxnSpPr>
          <p:spPr>
            <a:xfrm>
              <a:off x="878520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0" name="Google Shape;110;p9"/>
          <p:cNvGrpSpPr/>
          <p:nvPr/>
        </p:nvGrpSpPr>
        <p:grpSpPr>
          <a:xfrm>
            <a:off x="710100" y="4738650"/>
            <a:ext cx="7729400" cy="404850"/>
            <a:chOff x="710100" y="4738650"/>
            <a:chExt cx="7729400" cy="404850"/>
          </a:xfrm>
        </p:grpSpPr>
        <p:cxnSp>
          <p:nvCxnSpPr>
            <p:cNvPr id="111" name="Google Shape;111;p9"/>
            <p:cNvCxnSpPr/>
            <p:nvPr/>
          </p:nvCxnSpPr>
          <p:spPr>
            <a:xfrm>
              <a:off x="710100" y="4738950"/>
              <a:ext cx="383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" name="Google Shape;112;p9"/>
            <p:cNvCxnSpPr/>
            <p:nvPr/>
          </p:nvCxnSpPr>
          <p:spPr>
            <a:xfrm>
              <a:off x="4648400" y="4738650"/>
              <a:ext cx="3791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" name="Google Shape;113;p9"/>
            <p:cNvCxnSpPr/>
            <p:nvPr/>
          </p:nvCxnSpPr>
          <p:spPr>
            <a:xfrm rot="5400000">
              <a:off x="4406850" y="4964100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4" name="Google Shape;114;p9"/>
          <p:cNvGrpSpPr/>
          <p:nvPr/>
        </p:nvGrpSpPr>
        <p:grpSpPr>
          <a:xfrm>
            <a:off x="707300" y="0"/>
            <a:ext cx="7729400" cy="404850"/>
            <a:chOff x="707300" y="0"/>
            <a:chExt cx="7729400" cy="404850"/>
          </a:xfrm>
        </p:grpSpPr>
        <p:cxnSp>
          <p:nvCxnSpPr>
            <p:cNvPr id="115" name="Google Shape;115;p9"/>
            <p:cNvCxnSpPr/>
            <p:nvPr/>
          </p:nvCxnSpPr>
          <p:spPr>
            <a:xfrm>
              <a:off x="707300" y="404550"/>
              <a:ext cx="3830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" name="Google Shape;116;p9"/>
            <p:cNvCxnSpPr/>
            <p:nvPr/>
          </p:nvCxnSpPr>
          <p:spPr>
            <a:xfrm>
              <a:off x="4645600" y="404850"/>
              <a:ext cx="3791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17;p9"/>
            <p:cNvCxnSpPr/>
            <p:nvPr/>
          </p:nvCxnSpPr>
          <p:spPr>
            <a:xfrm rot="-5400000">
              <a:off x="4404050" y="179400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8" name="Google Shape;118;p9"/>
          <p:cNvGrpSpPr/>
          <p:nvPr/>
        </p:nvGrpSpPr>
        <p:grpSpPr>
          <a:xfrm>
            <a:off x="0" y="761550"/>
            <a:ext cx="404550" cy="3620400"/>
            <a:chOff x="0" y="761550"/>
            <a:chExt cx="404550" cy="3620400"/>
          </a:xfrm>
        </p:grpSpPr>
        <p:cxnSp>
          <p:nvCxnSpPr>
            <p:cNvPr id="119" name="Google Shape;119;p9"/>
            <p:cNvCxnSpPr/>
            <p:nvPr/>
          </p:nvCxnSpPr>
          <p:spPr>
            <a:xfrm>
              <a:off x="404550" y="761550"/>
              <a:ext cx="0" cy="177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20;p9"/>
            <p:cNvCxnSpPr/>
            <p:nvPr/>
          </p:nvCxnSpPr>
          <p:spPr>
            <a:xfrm flipH="1">
              <a:off x="403950" y="2631750"/>
              <a:ext cx="600" cy="1750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9"/>
            <p:cNvCxnSpPr/>
            <p:nvPr/>
          </p:nvCxnSpPr>
          <p:spPr>
            <a:xfrm>
              <a:off x="0" y="2578875"/>
              <a:ext cx="358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0"/>
          <p:cNvSpPr txBox="1">
            <a:spLocks noGrp="1"/>
          </p:cNvSpPr>
          <p:nvPr>
            <p:ph type="title"/>
          </p:nvPr>
        </p:nvSpPr>
        <p:spPr>
          <a:xfrm>
            <a:off x="710100" y="532950"/>
            <a:ext cx="2463600" cy="221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24" name="Google Shape;124;p10"/>
          <p:cNvCxnSpPr/>
          <p:nvPr/>
        </p:nvCxnSpPr>
        <p:spPr>
          <a:xfrm>
            <a:off x="404550" y="761550"/>
            <a:ext cx="0" cy="1778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" name="Google Shape;125;p10"/>
          <p:cNvCxnSpPr/>
          <p:nvPr/>
        </p:nvCxnSpPr>
        <p:spPr>
          <a:xfrm flipH="1">
            <a:off x="403950" y="2631750"/>
            <a:ext cx="600" cy="1750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" name="Google Shape;126;p10"/>
          <p:cNvCxnSpPr/>
          <p:nvPr/>
        </p:nvCxnSpPr>
        <p:spPr>
          <a:xfrm rot="10800000">
            <a:off x="0" y="2586000"/>
            <a:ext cx="358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" name="Google Shape;127;p10"/>
          <p:cNvCxnSpPr/>
          <p:nvPr/>
        </p:nvCxnSpPr>
        <p:spPr>
          <a:xfrm>
            <a:off x="8739450" y="761550"/>
            <a:ext cx="0" cy="17787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" name="Google Shape;128;p10"/>
          <p:cNvCxnSpPr/>
          <p:nvPr/>
        </p:nvCxnSpPr>
        <p:spPr>
          <a:xfrm>
            <a:off x="8739450" y="2631750"/>
            <a:ext cx="600" cy="1750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0"/>
          <p:cNvCxnSpPr/>
          <p:nvPr/>
        </p:nvCxnSpPr>
        <p:spPr>
          <a:xfrm>
            <a:off x="8785200" y="2586000"/>
            <a:ext cx="358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0"/>
          <p:cNvCxnSpPr/>
          <p:nvPr/>
        </p:nvCxnSpPr>
        <p:spPr>
          <a:xfrm>
            <a:off x="710100" y="4738950"/>
            <a:ext cx="3830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0"/>
          <p:cNvCxnSpPr/>
          <p:nvPr/>
        </p:nvCxnSpPr>
        <p:spPr>
          <a:xfrm>
            <a:off x="4648400" y="4738650"/>
            <a:ext cx="37911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10"/>
          <p:cNvCxnSpPr/>
          <p:nvPr/>
        </p:nvCxnSpPr>
        <p:spPr>
          <a:xfrm rot="5400000">
            <a:off x="4406850" y="4964100"/>
            <a:ext cx="358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"/>
          <p:cNvSpPr txBox="1">
            <a:spLocks noGrp="1"/>
          </p:cNvSpPr>
          <p:nvPr>
            <p:ph type="subTitle" idx="1"/>
          </p:nvPr>
        </p:nvSpPr>
        <p:spPr>
          <a:xfrm>
            <a:off x="6646913" y="3232987"/>
            <a:ext cx="1792200" cy="67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hasCustomPrompt="1"/>
          </p:nvPr>
        </p:nvSpPr>
        <p:spPr>
          <a:xfrm>
            <a:off x="6646913" y="1928900"/>
            <a:ext cx="1792200" cy="35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2"/>
          </p:nvPr>
        </p:nvSpPr>
        <p:spPr>
          <a:xfrm>
            <a:off x="6645263" y="2846562"/>
            <a:ext cx="1795500" cy="3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ibre Baskerville"/>
              <a:buNone/>
              <a:defRPr sz="21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3"/>
          </p:nvPr>
        </p:nvSpPr>
        <p:spPr>
          <a:xfrm>
            <a:off x="4666238" y="3232987"/>
            <a:ext cx="1792200" cy="67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4" hasCustomPrompt="1"/>
          </p:nvPr>
        </p:nvSpPr>
        <p:spPr>
          <a:xfrm>
            <a:off x="4666113" y="1928900"/>
            <a:ext cx="1792200" cy="35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5"/>
          </p:nvPr>
        </p:nvSpPr>
        <p:spPr>
          <a:xfrm>
            <a:off x="4663488" y="2846562"/>
            <a:ext cx="1795500" cy="3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ibre Baskerville"/>
              <a:buNone/>
              <a:defRPr sz="21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6"/>
          </p:nvPr>
        </p:nvSpPr>
        <p:spPr>
          <a:xfrm>
            <a:off x="2685563" y="3233012"/>
            <a:ext cx="1792200" cy="67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7" hasCustomPrompt="1"/>
          </p:nvPr>
        </p:nvSpPr>
        <p:spPr>
          <a:xfrm>
            <a:off x="2685314" y="1928900"/>
            <a:ext cx="1792200" cy="35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4" name="Google Shape;154;p13"/>
          <p:cNvSpPr txBox="1">
            <a:spLocks noGrp="1"/>
          </p:cNvSpPr>
          <p:nvPr>
            <p:ph type="subTitle" idx="8"/>
          </p:nvPr>
        </p:nvSpPr>
        <p:spPr>
          <a:xfrm>
            <a:off x="2685013" y="2846587"/>
            <a:ext cx="1792200" cy="3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ibre Baskerville"/>
              <a:buNone/>
              <a:defRPr sz="21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9"/>
          </p:nvPr>
        </p:nvSpPr>
        <p:spPr>
          <a:xfrm>
            <a:off x="704888" y="3239754"/>
            <a:ext cx="1792200" cy="679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title" idx="13" hasCustomPrompt="1"/>
          </p:nvPr>
        </p:nvSpPr>
        <p:spPr>
          <a:xfrm>
            <a:off x="704515" y="1928900"/>
            <a:ext cx="1792200" cy="35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14"/>
          </p:nvPr>
        </p:nvSpPr>
        <p:spPr>
          <a:xfrm>
            <a:off x="703238" y="2846562"/>
            <a:ext cx="1795500" cy="3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ibre Baskerville"/>
              <a:buNone/>
              <a:defRPr sz="21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58" name="Google Shape;158;p13"/>
          <p:cNvCxnSpPr/>
          <p:nvPr/>
        </p:nvCxnSpPr>
        <p:spPr>
          <a:xfrm>
            <a:off x="710100" y="4738950"/>
            <a:ext cx="383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" name="Google Shape;159;p13"/>
          <p:cNvCxnSpPr/>
          <p:nvPr/>
        </p:nvCxnSpPr>
        <p:spPr>
          <a:xfrm>
            <a:off x="4648400" y="4738650"/>
            <a:ext cx="3791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13"/>
          <p:cNvCxnSpPr/>
          <p:nvPr/>
        </p:nvCxnSpPr>
        <p:spPr>
          <a:xfrm rot="5400000">
            <a:off x="4406850" y="4964100"/>
            <a:ext cx="358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" name="Google Shape;161;p13"/>
          <p:cNvSpPr txBox="1">
            <a:spLocks noGrp="1"/>
          </p:cNvSpPr>
          <p:nvPr>
            <p:ph type="title" idx="15"/>
          </p:nvPr>
        </p:nvSpPr>
        <p:spPr>
          <a:xfrm>
            <a:off x="713225" y="521225"/>
            <a:ext cx="7717500" cy="4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5000">
              <a:schemeClr val="accent2">
                <a:lumMod val="50000"/>
              </a:schemeClr>
            </a:gs>
            <a:gs pos="66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ZCOOL XiaoWei"/>
              <a:buNone/>
              <a:defRPr sz="36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●"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○"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■"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●"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○"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■"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●"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○"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ibre Franklin"/>
              <a:buChar char="■"/>
              <a:defRPr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1" r:id="rId10"/>
    <p:sldLayoutId id="2147483665" r:id="rId11"/>
    <p:sldLayoutId id="2147483668" r:id="rId12"/>
    <p:sldLayoutId id="214748367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0"/>
          <p:cNvSpPr txBox="1">
            <a:spLocks noGrp="1"/>
          </p:cNvSpPr>
          <p:nvPr>
            <p:ph type="title"/>
          </p:nvPr>
        </p:nvSpPr>
        <p:spPr>
          <a:xfrm>
            <a:off x="859538" y="913622"/>
            <a:ext cx="5839556" cy="65201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Sentiment analysis of customer feedback for commercial &amp; mobile bank using machine learning  method </a:t>
            </a:r>
          </a:p>
        </p:txBody>
      </p:sp>
      <p:cxnSp>
        <p:nvCxnSpPr>
          <p:cNvPr id="361" name="Google Shape;361;p30"/>
          <p:cNvCxnSpPr/>
          <p:nvPr/>
        </p:nvCxnSpPr>
        <p:spPr>
          <a:xfrm>
            <a:off x="1479885" y="836266"/>
            <a:ext cx="462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" name="Google Shape;362;p30"/>
          <p:cNvCxnSpPr/>
          <p:nvPr/>
        </p:nvCxnSpPr>
        <p:spPr>
          <a:xfrm>
            <a:off x="1394825" y="1533572"/>
            <a:ext cx="462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3" name="Google Shape;363;p30"/>
          <p:cNvSpPr/>
          <p:nvPr/>
        </p:nvSpPr>
        <p:spPr>
          <a:xfrm>
            <a:off x="8419659" y="4382046"/>
            <a:ext cx="385430" cy="385430"/>
          </a:xfrm>
          <a:custGeom>
            <a:avLst/>
            <a:gdLst/>
            <a:ahLst/>
            <a:cxnLst/>
            <a:rect l="l" t="t" r="r" b="b"/>
            <a:pathLst>
              <a:path w="31690" h="31690" extrusionOk="0">
                <a:moveTo>
                  <a:pt x="27053" y="27053"/>
                </a:moveTo>
                <a:lnTo>
                  <a:pt x="27053" y="27053"/>
                </a:lnTo>
                <a:lnTo>
                  <a:pt x="27053" y="27053"/>
                </a:lnTo>
                <a:close/>
                <a:moveTo>
                  <a:pt x="15845" y="0"/>
                </a:moveTo>
                <a:lnTo>
                  <a:pt x="13143" y="9374"/>
                </a:lnTo>
                <a:lnTo>
                  <a:pt x="4604" y="4670"/>
                </a:lnTo>
                <a:lnTo>
                  <a:pt x="9374" y="13176"/>
                </a:lnTo>
                <a:lnTo>
                  <a:pt x="1" y="15845"/>
                </a:lnTo>
                <a:lnTo>
                  <a:pt x="9374" y="18547"/>
                </a:lnTo>
                <a:lnTo>
                  <a:pt x="4604" y="27053"/>
                </a:lnTo>
                <a:lnTo>
                  <a:pt x="13143" y="22350"/>
                </a:lnTo>
                <a:lnTo>
                  <a:pt x="15845" y="31690"/>
                </a:lnTo>
                <a:lnTo>
                  <a:pt x="18514" y="22350"/>
                </a:lnTo>
                <a:lnTo>
                  <a:pt x="27053" y="27053"/>
                </a:lnTo>
                <a:lnTo>
                  <a:pt x="22283" y="18547"/>
                </a:lnTo>
                <a:lnTo>
                  <a:pt x="31690" y="15845"/>
                </a:lnTo>
                <a:lnTo>
                  <a:pt x="22283" y="13176"/>
                </a:lnTo>
                <a:lnTo>
                  <a:pt x="27053" y="4670"/>
                </a:lnTo>
                <a:lnTo>
                  <a:pt x="18514" y="9374"/>
                </a:lnTo>
                <a:lnTo>
                  <a:pt x="15845" y="0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01F05E9D-5B36-DCE5-0D79-998327E4B459}"/>
              </a:ext>
            </a:extLst>
          </p:cNvPr>
          <p:cNvSpPr/>
          <p:nvPr/>
        </p:nvSpPr>
        <p:spPr>
          <a:xfrm rot="10800000">
            <a:off x="4572000" y="540930"/>
            <a:ext cx="4040374" cy="2030820"/>
          </a:xfrm>
          <a:prstGeom prst="rtTriangle">
            <a:avLst/>
          </a:prstGeom>
          <a:solidFill>
            <a:schemeClr val="tx1"/>
          </a:solidFill>
          <a:ln>
            <a:noFill/>
          </a:ln>
          <a:effectLst>
            <a:reflection blurRad="6350" stA="50000" endA="300" endPos="90000" dir="5400000" sy="-100000" algn="bl" rotWithShape="0"/>
          </a:effectLst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1" descr="pciu">
            <a:extLst>
              <a:ext uri="{FF2B5EF4-FFF2-40B4-BE49-F238E27FC236}">
                <a16:creationId xmlns:a16="http://schemas.microsoft.com/office/drawing/2014/main" id="{C5DCEE1C-264F-CB56-50F0-475A634B0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730" y="636623"/>
            <a:ext cx="1080729" cy="1298504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EB993E7-B127-0201-B383-110F55B6BD1E}"/>
              </a:ext>
            </a:extLst>
          </p:cNvPr>
          <p:cNvSpPr txBox="1"/>
          <p:nvPr/>
        </p:nvSpPr>
        <p:spPr>
          <a:xfrm>
            <a:off x="859538" y="2766219"/>
            <a:ext cx="3101682" cy="1615827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COOL XiaoWei" panose="020B0604020202020204" charset="0"/>
                <a:ea typeface="ZCOOL XiaoWei" panose="020B0604020202020204" charset="0"/>
                <a:cs typeface="Amatic SC" panose="00000500000000000000" pitchFamily="2" charset="-79"/>
              </a:rPr>
              <a:t>Presented By </a:t>
            </a:r>
          </a:p>
          <a:p>
            <a:pPr algn="l"/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Md. Ashaful Azim</a:t>
            </a:r>
          </a:p>
          <a:p>
            <a:pPr algn="l"/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CSE 01606587</a:t>
            </a:r>
          </a:p>
          <a:p>
            <a:pPr algn="l"/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CSE 16th Day A</a:t>
            </a:r>
          </a:p>
          <a:p>
            <a:pPr algn="l"/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CSE</a:t>
            </a:r>
          </a:p>
          <a:p>
            <a:pPr algn="l"/>
            <a:endParaRPr lang="en-US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A0F4FA-E598-6524-CC43-101F3D1EAC80}"/>
              </a:ext>
            </a:extLst>
          </p:cNvPr>
          <p:cNvSpPr txBox="1"/>
          <p:nvPr/>
        </p:nvSpPr>
        <p:spPr>
          <a:xfrm>
            <a:off x="4265048" y="2766219"/>
            <a:ext cx="3101682" cy="1615827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COOL XiaoWei" panose="020B0604020202020204" charset="0"/>
                <a:ea typeface="ZCOOL XiaoWei" panose="020B0604020202020204" charset="0"/>
                <a:cs typeface="Amatic SC" panose="00000500000000000000" pitchFamily="2" charset="-79"/>
              </a:rPr>
              <a:t>Supervised By </a:t>
            </a:r>
          </a:p>
          <a:p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Mrs. Taofica Amrine</a:t>
            </a:r>
            <a:endParaRPr lang="en-US" sz="1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Sr. Lecturer &amp; Chairman</a:t>
            </a:r>
            <a:endParaRPr lang="en-US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 algn="l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Department of CSE,</a:t>
            </a:r>
          </a:p>
          <a:p>
            <a:pPr marL="0" marR="0" indent="0" algn="l"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Port City International University</a:t>
            </a:r>
          </a:p>
          <a:p>
            <a:pPr algn="l"/>
            <a:endParaRPr lang="en-US" sz="1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7B83B6-C29E-16E3-4695-BB4DE41F0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855" y="649521"/>
            <a:ext cx="6560289" cy="566100"/>
          </a:xfrm>
        </p:spPr>
        <p:txBody>
          <a:bodyPr/>
          <a:lstStyle/>
          <a:p>
            <a:pPr algn="ctr"/>
            <a:r>
              <a:rPr lang="en-US" sz="32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Required Tools &amp; Technology</a:t>
            </a:r>
            <a:endParaRPr lang="en-US" sz="3200" b="1" u="sng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E65B67C-7AE2-D689-C508-107BE8357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227" y="1583412"/>
            <a:ext cx="1537291" cy="1537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7D2F01-5FE0-48F0-E49B-E7923B7C927F}"/>
              </a:ext>
            </a:extLst>
          </p:cNvPr>
          <p:cNvSpPr txBox="1"/>
          <p:nvPr/>
        </p:nvSpPr>
        <p:spPr>
          <a:xfrm>
            <a:off x="1897911" y="3229298"/>
            <a:ext cx="186601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Google Colab </a:t>
            </a:r>
            <a:endParaRPr lang="en-US" sz="2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F9D777D1-61CB-5F48-161D-7CD8C9F4D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1484" y="1651451"/>
            <a:ext cx="1606745" cy="1606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702A27-A3BA-FECF-5C5F-5FBCDF299721}"/>
              </a:ext>
            </a:extLst>
          </p:cNvPr>
          <p:cNvSpPr txBox="1"/>
          <p:nvPr/>
        </p:nvSpPr>
        <p:spPr>
          <a:xfrm>
            <a:off x="5380076" y="3258196"/>
            <a:ext cx="21344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ZCOOL XiaoWei" panose="020B0604020202020204" charset="0"/>
                <a:cs typeface="Times New Roman" panose="02020603050405020304" pitchFamily="18" charset="0"/>
              </a:rPr>
              <a:t>Python</a:t>
            </a:r>
            <a:endParaRPr lang="en-US" sz="1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ZCOOL XiaoWei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22B8F0-C1BB-4E36-F19F-9E4A00ABE212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3020125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89401-4E3F-DE2E-B666-0872342C19E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13581" y="255411"/>
            <a:ext cx="7621451" cy="505615"/>
          </a:xfrm>
        </p:spPr>
        <p:txBody>
          <a:bodyPr/>
          <a:lstStyle/>
          <a:p>
            <a:pPr algn="ctr"/>
            <a:r>
              <a:rPr 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Dataset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157D95-EF6F-5DE0-74E3-6EF2ACF77534}"/>
              </a:ext>
            </a:extLst>
          </p:cNvPr>
          <p:cNvSpPr txBox="1"/>
          <p:nvPr/>
        </p:nvSpPr>
        <p:spPr>
          <a:xfrm>
            <a:off x="713581" y="999511"/>
            <a:ext cx="7883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section, I gathered (101883) compliment data for mobile and commercial bank. Where 63168 of data personally scraped, and the remaining 39191 data  were gathered from the Consumer Financial Protection Bureau (CFPB).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9FCD3E-A7F2-78E0-7211-49B3D444E368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09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61BF0F83-1B50-6D18-6413-0F896F94C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503" y="2322950"/>
            <a:ext cx="4124325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B24E4791-0D70-4293-B839-7C875E963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78" y="2322950"/>
            <a:ext cx="412432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2196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9102E-4BC1-794A-9A6D-2F8DED603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287308"/>
            <a:ext cx="7717500" cy="552663"/>
          </a:xfrm>
        </p:spPr>
        <p:txBody>
          <a:bodyPr/>
          <a:lstStyle/>
          <a:p>
            <a:r>
              <a:rPr 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visualization </a:t>
            </a:r>
          </a:p>
        </p:txBody>
      </p:sp>
      <p:sp>
        <p:nvSpPr>
          <p:cNvPr id="11" name="Google Shape;461;p36">
            <a:extLst>
              <a:ext uri="{FF2B5EF4-FFF2-40B4-BE49-F238E27FC236}">
                <a16:creationId xmlns:a16="http://schemas.microsoft.com/office/drawing/2014/main" id="{B60800C5-309E-55A2-2DA9-07B6A33944DE}"/>
              </a:ext>
            </a:extLst>
          </p:cNvPr>
          <p:cNvSpPr/>
          <p:nvPr/>
        </p:nvSpPr>
        <p:spPr>
          <a:xfrm>
            <a:off x="329212" y="4592625"/>
            <a:ext cx="384038" cy="384049"/>
          </a:xfrm>
          <a:custGeom>
            <a:avLst/>
            <a:gdLst/>
            <a:ahLst/>
            <a:cxnLst/>
            <a:rect l="l" t="t" r="r" b="b"/>
            <a:pathLst>
              <a:path w="33658" h="33659" extrusionOk="0">
                <a:moveTo>
                  <a:pt x="11008" y="1"/>
                </a:moveTo>
                <a:lnTo>
                  <a:pt x="11008" y="11009"/>
                </a:lnTo>
                <a:lnTo>
                  <a:pt x="0" y="11009"/>
                </a:lnTo>
                <a:lnTo>
                  <a:pt x="5838" y="16846"/>
                </a:lnTo>
                <a:lnTo>
                  <a:pt x="0" y="22684"/>
                </a:lnTo>
                <a:lnTo>
                  <a:pt x="11008" y="22684"/>
                </a:lnTo>
                <a:lnTo>
                  <a:pt x="11008" y="33658"/>
                </a:lnTo>
                <a:lnTo>
                  <a:pt x="16845" y="27821"/>
                </a:lnTo>
                <a:lnTo>
                  <a:pt x="22650" y="33658"/>
                </a:lnTo>
                <a:lnTo>
                  <a:pt x="22650" y="22684"/>
                </a:lnTo>
                <a:lnTo>
                  <a:pt x="33657" y="22684"/>
                </a:lnTo>
                <a:lnTo>
                  <a:pt x="27820" y="16846"/>
                </a:lnTo>
                <a:lnTo>
                  <a:pt x="33657" y="11009"/>
                </a:lnTo>
                <a:lnTo>
                  <a:pt x="22650" y="11009"/>
                </a:lnTo>
                <a:lnTo>
                  <a:pt x="22650" y="1"/>
                </a:lnTo>
                <a:lnTo>
                  <a:pt x="16845" y="5838"/>
                </a:lnTo>
                <a:lnTo>
                  <a:pt x="11008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A68786-D7A9-31E6-8BC1-932ADB3CA469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1EBBCCB-1D77-7EDF-FA45-38A58855F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852" y="1215506"/>
            <a:ext cx="5791200" cy="3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7624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08;p42">
            <a:extLst>
              <a:ext uri="{FF2B5EF4-FFF2-40B4-BE49-F238E27FC236}">
                <a16:creationId xmlns:a16="http://schemas.microsoft.com/office/drawing/2014/main" id="{BC65E4CB-C564-8E25-8BDF-FFCFBD09EDD6}"/>
              </a:ext>
            </a:extLst>
          </p:cNvPr>
          <p:cNvSpPr txBox="1">
            <a:spLocks/>
          </p:cNvSpPr>
          <p:nvPr/>
        </p:nvSpPr>
        <p:spPr>
          <a:xfrm>
            <a:off x="713250" y="268198"/>
            <a:ext cx="7717500" cy="727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ZCOOL XiaoWei"/>
              <a:buNone/>
              <a:defRPr sz="3600" b="1" i="0" u="none" strike="noStrike" cap="none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 b="0" i="0" u="none" strike="noStrike" cap="none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 b="0" i="0" u="none" strike="noStrike" cap="none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 b="0" i="0" u="none" strike="noStrike" cap="none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 b="0" i="0" u="none" strike="noStrike" cap="none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 b="0" i="0" u="none" strike="noStrike" cap="none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 b="0" i="0" u="none" strike="noStrike" cap="none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 b="0" i="0" u="none" strike="noStrike" cap="none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ZCOOL XiaoWei"/>
              <a:buNone/>
              <a:defRPr sz="2800" b="0" i="0" u="none" strike="noStrike" cap="none">
                <a:solidFill>
                  <a:schemeClr val="dk1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9pPr>
          </a:lstStyle>
          <a:p>
            <a:r>
              <a:rPr lang="en-US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Preprocessing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7AC3A1-7686-FB78-EFFB-E147237B9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732" y="1432430"/>
            <a:ext cx="7068536" cy="28102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blurRad="6350" stA="52000" endA="300" endPos="3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A487D2-46B1-9E04-1990-D03797B44716}"/>
              </a:ext>
            </a:extLst>
          </p:cNvPr>
          <p:cNvSpPr txBox="1"/>
          <p:nvPr/>
        </p:nvSpPr>
        <p:spPr>
          <a:xfrm>
            <a:off x="1037732" y="996012"/>
            <a:ext cx="5699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Changes are displayed after pre-processing.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A03B80-50FD-872B-0390-3D86625FEEFE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4033236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1954A6-5FD7-1F8F-6989-620926116C10}"/>
              </a:ext>
            </a:extLst>
          </p:cNvPr>
          <p:cNvSpPr txBox="1"/>
          <p:nvPr/>
        </p:nvSpPr>
        <p:spPr>
          <a:xfrm>
            <a:off x="3024963" y="133189"/>
            <a:ext cx="3094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COOL XiaoWei" panose="020B0604020202020204" charset="0"/>
                <a:ea typeface="ZCOOL XiaoWei" panose="020B0604020202020204" charset="0"/>
              </a:rPr>
              <a:t>Oversampling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8DF4C7B-0494-B0C2-E755-26DE79B2D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382" y="1635200"/>
            <a:ext cx="381952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E54BA0-43B8-BA9C-CE0E-FC4AA6A30890}"/>
              </a:ext>
            </a:extLst>
          </p:cNvPr>
          <p:cNvSpPr txBox="1"/>
          <p:nvPr/>
        </p:nvSpPr>
        <p:spPr>
          <a:xfrm>
            <a:off x="525093" y="2033141"/>
            <a:ext cx="400437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Random oversampling involves randomly selecting examples from the minority class, with replacement, and adding them to the training dataset</a:t>
            </a:r>
            <a:r>
              <a:rPr lang="en-US" sz="160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4E96A-23B9-91D6-091C-35E9C9642073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075878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23D952-155E-0611-DEB5-873BB765A5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9157" y="698568"/>
            <a:ext cx="5006100" cy="651767"/>
          </a:xfrm>
        </p:spPr>
        <p:txBody>
          <a:bodyPr/>
          <a:lstStyle/>
          <a:p>
            <a:r>
              <a:rPr 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</a:t>
            </a:r>
            <a:r>
              <a:rPr lang="en-US" sz="3200" u="sng" dirty="0"/>
              <a:t> </a:t>
            </a:r>
            <a:r>
              <a:rPr 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5F6060-4DCD-A7F1-137F-898AD732298F}"/>
              </a:ext>
            </a:extLst>
          </p:cNvPr>
          <p:cNvSpPr txBox="1"/>
          <p:nvPr/>
        </p:nvSpPr>
        <p:spPr>
          <a:xfrm>
            <a:off x="1129710" y="1598116"/>
            <a:ext cx="45773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C000"/>
              </a:buClr>
              <a:buFont typeface="Wingdings" panose="05000000000000000000" pitchFamily="2" charset="2"/>
              <a:buChar char="v"/>
            </a:pPr>
            <a:r>
              <a:rPr lang="en-US" sz="1600" b="1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Bag-of-words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404102-59A3-16E8-B640-B72C42F4B35E}"/>
              </a:ext>
            </a:extLst>
          </p:cNvPr>
          <p:cNvSpPr txBox="1"/>
          <p:nvPr/>
        </p:nvSpPr>
        <p:spPr>
          <a:xfrm>
            <a:off x="1129710" y="2420721"/>
            <a:ext cx="5675127" cy="15388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/>
            <a:r>
              <a:rPr lang="en-US" sz="16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 bag-of-words is a representation of text that describes the occurrence of words within a document. It involves two things:</a:t>
            </a:r>
          </a:p>
          <a:p>
            <a:pPr algn="just" fontAlgn="base"/>
            <a:endParaRPr lang="en-US" sz="16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 vocabulary of known words.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 measure of the presence of known words.</a:t>
            </a:r>
          </a:p>
          <a:p>
            <a:pPr algn="l" fontAlgn="base">
              <a:buFont typeface="+mj-lt"/>
              <a:buAutoNum type="arabicPeriod"/>
            </a:pPr>
            <a:endParaRPr lang="en-US" b="0" i="0" dirty="0">
              <a:solidFill>
                <a:srgbClr val="555555"/>
              </a:solidFill>
              <a:effectLst/>
              <a:latin typeface="Helvetica Neue"/>
            </a:endParaRPr>
          </a:p>
        </p:txBody>
      </p:sp>
      <p:sp>
        <p:nvSpPr>
          <p:cNvPr id="11" name="Google Shape;536;p38">
            <a:extLst>
              <a:ext uri="{FF2B5EF4-FFF2-40B4-BE49-F238E27FC236}">
                <a16:creationId xmlns:a16="http://schemas.microsoft.com/office/drawing/2014/main" id="{4AFEBF47-1A36-3520-16C4-55660E94D00B}"/>
              </a:ext>
            </a:extLst>
          </p:cNvPr>
          <p:cNvSpPr/>
          <p:nvPr/>
        </p:nvSpPr>
        <p:spPr>
          <a:xfrm>
            <a:off x="7530510" y="3613708"/>
            <a:ext cx="384083" cy="384016"/>
          </a:xfrm>
          <a:custGeom>
            <a:avLst/>
            <a:gdLst/>
            <a:ahLst/>
            <a:cxnLst/>
            <a:rect l="l" t="t" r="r" b="b"/>
            <a:pathLst>
              <a:path w="31690" h="31691" extrusionOk="0">
                <a:moveTo>
                  <a:pt x="15845" y="1"/>
                </a:moveTo>
                <a:lnTo>
                  <a:pt x="12342" y="12343"/>
                </a:lnTo>
                <a:lnTo>
                  <a:pt x="0" y="15846"/>
                </a:lnTo>
                <a:lnTo>
                  <a:pt x="12342" y="19382"/>
                </a:lnTo>
                <a:lnTo>
                  <a:pt x="15845" y="31690"/>
                </a:lnTo>
                <a:lnTo>
                  <a:pt x="19381" y="19382"/>
                </a:lnTo>
                <a:lnTo>
                  <a:pt x="31689" y="15846"/>
                </a:lnTo>
                <a:lnTo>
                  <a:pt x="19381" y="12343"/>
                </a:lnTo>
                <a:lnTo>
                  <a:pt x="15845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627878-10D7-B789-ADBB-A6192464BB07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998856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92513FE2-8674-2EA0-A087-4788A487E1A3}"/>
              </a:ext>
            </a:extLst>
          </p:cNvPr>
          <p:cNvSpPr txBox="1"/>
          <p:nvPr/>
        </p:nvSpPr>
        <p:spPr>
          <a:xfrm>
            <a:off x="2082405" y="224123"/>
            <a:ext cx="45773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COOL XiaoWei" panose="020B0604020202020204" charset="0"/>
                <a:ea typeface="ZCOOL XiaoWei" panose="020B0604020202020204" charset="0"/>
                <a:cs typeface="Times New Roman" panose="02020603050405020304" pitchFamily="18" charset="0"/>
              </a:rPr>
              <a:t>Algorithms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D08152-950E-84BE-DEAF-01A39FC94B94}"/>
              </a:ext>
            </a:extLst>
          </p:cNvPr>
          <p:cNvSpPr txBox="1"/>
          <p:nvPr/>
        </p:nvSpPr>
        <p:spPr>
          <a:xfrm>
            <a:off x="611124" y="1658964"/>
            <a:ext cx="3123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Multinomial Naive Bayes</a:t>
            </a:r>
            <a:endParaRPr lang="en-US" sz="1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5780502-E51A-427C-285F-384C36AA018B}"/>
              </a:ext>
            </a:extLst>
          </p:cNvPr>
          <p:cNvSpPr txBox="1"/>
          <p:nvPr/>
        </p:nvSpPr>
        <p:spPr>
          <a:xfrm>
            <a:off x="611124" y="2444160"/>
            <a:ext cx="33016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en-US" b="0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Multinomial Naive Bayes algorithm is a probabilistic learning method that is mostly used in Natural Language Processing (NLP)..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BBC6591-10A1-C9B0-58C6-5DECCD9BC282}"/>
              </a:ext>
            </a:extLst>
          </p:cNvPr>
          <p:cNvSpPr txBox="1"/>
          <p:nvPr/>
        </p:nvSpPr>
        <p:spPr>
          <a:xfrm>
            <a:off x="4646428" y="2360428"/>
            <a:ext cx="3189768" cy="738664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40000" dist="20000" dir="5400000" rotWithShape="0">
              <a:srgbClr val="000000">
                <a:alpha val="38000"/>
              </a:srgbClr>
            </a:outerShdw>
            <a:reflection blurRad="6350" stA="50000" endA="300" endPos="90000" dir="5400000" sy="-100000" algn="bl" rotWithShape="0"/>
          </a:effectLst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spc="50" dirty="0">
                <a:ln w="0"/>
                <a:solidFill>
                  <a:schemeClr val="tx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P(B|A).P(A)</a:t>
            </a:r>
          </a:p>
          <a:p>
            <a:r>
              <a:rPr lang="en-US" b="1" spc="50" dirty="0">
                <a:ln w="0"/>
                <a:solidFill>
                  <a:schemeClr val="tx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P(A|B) = </a:t>
            </a:r>
          </a:p>
          <a:p>
            <a:r>
              <a:rPr lang="en-US" b="1" spc="50" dirty="0">
                <a:ln w="0"/>
                <a:solidFill>
                  <a:schemeClr val="tx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P(B)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D55C1CB-F396-FFDD-EBB7-E1644A59E5E1}"/>
              </a:ext>
            </a:extLst>
          </p:cNvPr>
          <p:cNvCxnSpPr/>
          <p:nvPr/>
        </p:nvCxnSpPr>
        <p:spPr>
          <a:xfrm>
            <a:off x="5643479" y="2711303"/>
            <a:ext cx="159729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9C72316-0F01-2AA0-DE60-279DAB97455D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247906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K-Nearest Neighbor(KNN) Algorithm for Machine Learning - Javatpoint">
            <a:extLst>
              <a:ext uri="{FF2B5EF4-FFF2-40B4-BE49-F238E27FC236}">
                <a16:creationId xmlns:a16="http://schemas.microsoft.com/office/drawing/2014/main" id="{21B21239-E6B6-1136-8232-2A71D1B1F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3483" y="2046768"/>
            <a:ext cx="5497034" cy="274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68621B-5F80-6010-87D0-4D376299C66B}"/>
              </a:ext>
            </a:extLst>
          </p:cNvPr>
          <p:cNvSpPr txBox="1"/>
          <p:nvPr/>
        </p:nvSpPr>
        <p:spPr>
          <a:xfrm>
            <a:off x="839972" y="1461993"/>
            <a:ext cx="764480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K-Nearest Neighbours 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a supervised machine learning algorithm. The algorithm can be used to solve both classification and regression problem statements. </a:t>
            </a: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2F5490-AEA2-DD3C-AFF9-5ED0D9192F0F}"/>
              </a:ext>
            </a:extLst>
          </p:cNvPr>
          <p:cNvSpPr txBox="1"/>
          <p:nvPr/>
        </p:nvSpPr>
        <p:spPr>
          <a:xfrm>
            <a:off x="2283342" y="282634"/>
            <a:ext cx="45773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COOL XiaoWei" panose="020B0604020202020204" charset="0"/>
                <a:ea typeface="ZCOOL XiaoWei" panose="020B0604020202020204" charset="0"/>
                <a:cs typeface="Times New Roman" panose="02020603050405020304" pitchFamily="18" charset="0"/>
              </a:rPr>
              <a:t>Algorithms (Cont.)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6DF948-862F-EB1D-F7A5-54D7E52257D2}"/>
              </a:ext>
            </a:extLst>
          </p:cNvPr>
          <p:cNvSpPr txBox="1"/>
          <p:nvPr/>
        </p:nvSpPr>
        <p:spPr>
          <a:xfrm>
            <a:off x="839972" y="980035"/>
            <a:ext cx="4577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KNN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Google Shape;536;p38">
            <a:extLst>
              <a:ext uri="{FF2B5EF4-FFF2-40B4-BE49-F238E27FC236}">
                <a16:creationId xmlns:a16="http://schemas.microsoft.com/office/drawing/2014/main" id="{82D7B2D7-0442-A140-948B-02F5907D8793}"/>
              </a:ext>
            </a:extLst>
          </p:cNvPr>
          <p:cNvSpPr/>
          <p:nvPr/>
        </p:nvSpPr>
        <p:spPr>
          <a:xfrm>
            <a:off x="8457217" y="425974"/>
            <a:ext cx="289046" cy="298093"/>
          </a:xfrm>
          <a:custGeom>
            <a:avLst/>
            <a:gdLst/>
            <a:ahLst/>
            <a:cxnLst/>
            <a:rect l="l" t="t" r="r" b="b"/>
            <a:pathLst>
              <a:path w="31690" h="31691" extrusionOk="0">
                <a:moveTo>
                  <a:pt x="15845" y="1"/>
                </a:moveTo>
                <a:lnTo>
                  <a:pt x="12342" y="12343"/>
                </a:lnTo>
                <a:lnTo>
                  <a:pt x="0" y="15846"/>
                </a:lnTo>
                <a:lnTo>
                  <a:pt x="12342" y="19382"/>
                </a:lnTo>
                <a:lnTo>
                  <a:pt x="15845" y="31690"/>
                </a:lnTo>
                <a:lnTo>
                  <a:pt x="19381" y="19382"/>
                </a:lnTo>
                <a:lnTo>
                  <a:pt x="31689" y="15846"/>
                </a:lnTo>
                <a:lnTo>
                  <a:pt x="19381" y="12343"/>
                </a:lnTo>
                <a:lnTo>
                  <a:pt x="15845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574402-596A-BDF3-0809-4F6919ECAC0B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563737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 txBox="1">
            <a:spLocks noGrp="1"/>
          </p:cNvSpPr>
          <p:nvPr>
            <p:ph type="title"/>
          </p:nvPr>
        </p:nvSpPr>
        <p:spPr>
          <a:xfrm>
            <a:off x="713216" y="240384"/>
            <a:ext cx="7717500" cy="4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COOL XiaoWei" panose="020B0604020202020204" charset="0"/>
                <a:ea typeface="ZCOOL XiaoWei" panose="020B0604020202020204" charset="0"/>
                <a:cs typeface="Times New Roman" panose="02020603050405020304" pitchFamily="18" charset="0"/>
              </a:rPr>
              <a:t>Result &amp; Performance Analysis</a:t>
            </a:r>
            <a:endParaRPr sz="3200" u="sng" dirty="0">
              <a:latin typeface="ZCOOL XiaoWei" panose="020B0604020202020204" charset="0"/>
              <a:ea typeface="ZCOOL XiaoWei" panose="020B0604020202020204" charset="0"/>
            </a:endParaRPr>
          </a:p>
        </p:txBody>
      </p:sp>
      <p:sp>
        <p:nvSpPr>
          <p:cNvPr id="610" name="Google Shape;610;p42"/>
          <p:cNvSpPr/>
          <p:nvPr/>
        </p:nvSpPr>
        <p:spPr>
          <a:xfrm>
            <a:off x="4379925" y="4271750"/>
            <a:ext cx="384083" cy="384016"/>
          </a:xfrm>
          <a:custGeom>
            <a:avLst/>
            <a:gdLst/>
            <a:ahLst/>
            <a:cxnLst/>
            <a:rect l="l" t="t" r="r" b="b"/>
            <a:pathLst>
              <a:path w="31690" h="31691" extrusionOk="0">
                <a:moveTo>
                  <a:pt x="15845" y="1"/>
                </a:moveTo>
                <a:lnTo>
                  <a:pt x="12342" y="12343"/>
                </a:lnTo>
                <a:lnTo>
                  <a:pt x="0" y="15846"/>
                </a:lnTo>
                <a:lnTo>
                  <a:pt x="12342" y="19382"/>
                </a:lnTo>
                <a:lnTo>
                  <a:pt x="15845" y="31690"/>
                </a:lnTo>
                <a:lnTo>
                  <a:pt x="19381" y="19382"/>
                </a:lnTo>
                <a:lnTo>
                  <a:pt x="31689" y="15846"/>
                </a:lnTo>
                <a:lnTo>
                  <a:pt x="19381" y="12343"/>
                </a:lnTo>
                <a:lnTo>
                  <a:pt x="15845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5F1BEC-5941-82EC-D2D1-E102BF70A5FE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16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71936AAD-70D4-6D58-BDAF-CE35D6889F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794227"/>
              </p:ext>
            </p:extLst>
          </p:nvPr>
        </p:nvGraphicFramePr>
        <p:xfrm>
          <a:off x="1523966" y="1828800"/>
          <a:ext cx="6106480" cy="2189480"/>
        </p:xfrm>
        <a:graphic>
          <a:graphicData uri="http://schemas.openxmlformats.org/drawingml/2006/table">
            <a:tbl>
              <a:tblPr firstRow="1" bandRow="1">
                <a:tableStyleId>{9679972C-7260-4473-9D50-E7809808882E}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56096361"/>
                    </a:ext>
                  </a:extLst>
                </a:gridCol>
                <a:gridCol w="2236415">
                  <a:extLst>
                    <a:ext uri="{9D8B030D-6E8A-4147-A177-3AD203B41FA5}">
                      <a16:colId xmlns:a16="http://schemas.microsoft.com/office/drawing/2014/main" val="2864005491"/>
                    </a:ext>
                  </a:extLst>
                </a:gridCol>
                <a:gridCol w="2346065">
                  <a:extLst>
                    <a:ext uri="{9D8B030D-6E8A-4147-A177-3AD203B41FA5}">
                      <a16:colId xmlns:a16="http://schemas.microsoft.com/office/drawing/2014/main" val="3842952301"/>
                    </a:ext>
                  </a:extLst>
                </a:gridCol>
              </a:tblGrid>
              <a:tr h="255319"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Score </a:t>
                      </a:r>
                      <a:endParaRPr lang="en-US" sz="1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Algorithms </a:t>
                      </a:r>
                      <a:endParaRPr lang="en-US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69814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Multinomial NB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8884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Precision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0.87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0.91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7184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Recall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0.86 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0.91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F1-score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0.85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0.91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66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Accuracy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0.86 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0.91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172068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47C6A-A9FF-78DA-73AE-A0CB1C84F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797" y="361737"/>
            <a:ext cx="7717500" cy="494700"/>
          </a:xfrm>
        </p:spPr>
        <p:txBody>
          <a:bodyPr/>
          <a:lstStyle/>
          <a:p>
            <a:r>
              <a:rPr lang="en-US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Multinomial Naive Bayes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8026F1-5A34-22AB-3DBE-D0EB3A0AA295}"/>
              </a:ext>
            </a:extLst>
          </p:cNvPr>
          <p:cNvSpPr txBox="1"/>
          <p:nvPr/>
        </p:nvSpPr>
        <p:spPr>
          <a:xfrm>
            <a:off x="1004776" y="1183022"/>
            <a:ext cx="713444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Confusion Matrix (CM) and the ROC (Receiver Operating Characteristic) curve of Multinomial Naive Bayes are shown in Figure.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5466AC-2414-EE7B-31D8-E91D645A19A9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17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8CEA67BB-2850-C097-2300-F21CDCA9A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797" y="2210180"/>
            <a:ext cx="3457575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No description available.">
            <a:extLst>
              <a:ext uri="{FF2B5EF4-FFF2-40B4-BE49-F238E27FC236}">
                <a16:creationId xmlns:a16="http://schemas.microsoft.com/office/drawing/2014/main" id="{AB372668-6E62-E797-CA18-7E7B796B9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7398" y="2212347"/>
            <a:ext cx="3238899" cy="234902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8249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2"/>
          <p:cNvSpPr txBox="1">
            <a:spLocks noGrp="1"/>
          </p:cNvSpPr>
          <p:nvPr>
            <p:ph type="title" idx="15"/>
          </p:nvPr>
        </p:nvSpPr>
        <p:spPr>
          <a:xfrm>
            <a:off x="713225" y="521225"/>
            <a:ext cx="7717500" cy="4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Contents</a:t>
            </a:r>
            <a:endParaRPr sz="32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7" name="Google Shape;397;p32"/>
          <p:cNvSpPr/>
          <p:nvPr/>
        </p:nvSpPr>
        <p:spPr>
          <a:xfrm>
            <a:off x="707295" y="586584"/>
            <a:ext cx="384083" cy="384016"/>
          </a:xfrm>
          <a:custGeom>
            <a:avLst/>
            <a:gdLst/>
            <a:ahLst/>
            <a:cxnLst/>
            <a:rect l="l" t="t" r="r" b="b"/>
            <a:pathLst>
              <a:path w="31690" h="31691" extrusionOk="0">
                <a:moveTo>
                  <a:pt x="15845" y="1"/>
                </a:moveTo>
                <a:lnTo>
                  <a:pt x="12342" y="12343"/>
                </a:lnTo>
                <a:lnTo>
                  <a:pt x="0" y="15846"/>
                </a:lnTo>
                <a:lnTo>
                  <a:pt x="12342" y="19382"/>
                </a:lnTo>
                <a:lnTo>
                  <a:pt x="15845" y="31690"/>
                </a:lnTo>
                <a:lnTo>
                  <a:pt x="19381" y="19382"/>
                </a:lnTo>
                <a:lnTo>
                  <a:pt x="31689" y="15846"/>
                </a:lnTo>
                <a:lnTo>
                  <a:pt x="19381" y="12343"/>
                </a:lnTo>
                <a:lnTo>
                  <a:pt x="15845" y="1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2"/>
          <p:cNvSpPr/>
          <p:nvPr/>
        </p:nvSpPr>
        <p:spPr>
          <a:xfrm>
            <a:off x="8051275" y="585877"/>
            <a:ext cx="385430" cy="385430"/>
          </a:xfrm>
          <a:custGeom>
            <a:avLst/>
            <a:gdLst/>
            <a:ahLst/>
            <a:cxnLst/>
            <a:rect l="l" t="t" r="r" b="b"/>
            <a:pathLst>
              <a:path w="31690" h="31690" extrusionOk="0">
                <a:moveTo>
                  <a:pt x="27053" y="27053"/>
                </a:moveTo>
                <a:lnTo>
                  <a:pt x="27053" y="27053"/>
                </a:lnTo>
                <a:lnTo>
                  <a:pt x="27053" y="27053"/>
                </a:lnTo>
                <a:close/>
                <a:moveTo>
                  <a:pt x="15845" y="0"/>
                </a:moveTo>
                <a:lnTo>
                  <a:pt x="13143" y="9374"/>
                </a:lnTo>
                <a:lnTo>
                  <a:pt x="4604" y="4670"/>
                </a:lnTo>
                <a:lnTo>
                  <a:pt x="9374" y="13176"/>
                </a:lnTo>
                <a:lnTo>
                  <a:pt x="1" y="15845"/>
                </a:lnTo>
                <a:lnTo>
                  <a:pt x="9374" y="18547"/>
                </a:lnTo>
                <a:lnTo>
                  <a:pt x="4604" y="27053"/>
                </a:lnTo>
                <a:lnTo>
                  <a:pt x="13143" y="22350"/>
                </a:lnTo>
                <a:lnTo>
                  <a:pt x="15845" y="31690"/>
                </a:lnTo>
                <a:lnTo>
                  <a:pt x="18514" y="22350"/>
                </a:lnTo>
                <a:lnTo>
                  <a:pt x="27053" y="27053"/>
                </a:lnTo>
                <a:lnTo>
                  <a:pt x="22283" y="18547"/>
                </a:lnTo>
                <a:lnTo>
                  <a:pt x="31690" y="15845"/>
                </a:lnTo>
                <a:lnTo>
                  <a:pt x="22283" y="13176"/>
                </a:lnTo>
                <a:lnTo>
                  <a:pt x="27053" y="4670"/>
                </a:lnTo>
                <a:lnTo>
                  <a:pt x="18514" y="9374"/>
                </a:lnTo>
                <a:lnTo>
                  <a:pt x="15845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D228AE8-1683-9300-3D87-B2E4C28627F9}"/>
              </a:ext>
            </a:extLst>
          </p:cNvPr>
          <p:cNvSpPr txBox="1"/>
          <p:nvPr/>
        </p:nvSpPr>
        <p:spPr>
          <a:xfrm>
            <a:off x="909969" y="1278045"/>
            <a:ext cx="3523808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002060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285750" indent="-285750">
              <a:buClr>
                <a:srgbClr val="002060"/>
              </a:buClr>
              <a:buFont typeface="+mj-lt"/>
              <a:buAutoNum type="arabicPeriod"/>
            </a:pP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rgbClr val="002060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 marL="285750" indent="-285750">
              <a:buClr>
                <a:srgbClr val="002060"/>
              </a:buClr>
              <a:buFont typeface="+mj-lt"/>
              <a:buAutoNum type="arabicPeriod"/>
            </a:pP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rgbClr val="002060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  <a:p>
            <a:pPr>
              <a:buClr>
                <a:srgbClr val="002060"/>
              </a:buClr>
            </a:pP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rgbClr val="002060"/>
              </a:buClr>
              <a:buFont typeface="+mj-lt"/>
              <a:buAutoNum type="arabicPeriod"/>
            </a:pPr>
            <a:r>
              <a:rPr lang="en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rgbClr val="002060"/>
              </a:buClr>
              <a:buFont typeface="+mj-lt"/>
              <a:buAutoNum type="arabicPeriod"/>
            </a:pP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rgbClr val="002060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>
              <a:buClr>
                <a:srgbClr val="002060"/>
              </a:buClr>
            </a:pP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2060"/>
              </a:buClr>
            </a:pPr>
            <a:r>
              <a:rPr lang="en-US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6. 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Required Tools &amp; Technology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2FBE21-D004-386D-26EB-B0645CE213AA}"/>
              </a:ext>
            </a:extLst>
          </p:cNvPr>
          <p:cNvSpPr txBox="1"/>
          <p:nvPr/>
        </p:nvSpPr>
        <p:spPr>
          <a:xfrm>
            <a:off x="4878341" y="1278044"/>
            <a:ext cx="335569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002060"/>
              </a:buClr>
            </a:pPr>
            <a:r>
              <a:rPr lang="en-US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7.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Dataset </a:t>
            </a:r>
          </a:p>
          <a:p>
            <a:pPr>
              <a:buClr>
                <a:srgbClr val="002060"/>
              </a:buClr>
            </a:pP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2060"/>
              </a:buClr>
            </a:pPr>
            <a:r>
              <a:rPr lang="en-US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 Data Preprocessing</a:t>
            </a:r>
          </a:p>
          <a:p>
            <a:pPr>
              <a:buClr>
                <a:srgbClr val="002060"/>
              </a:buClr>
            </a:pP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2060"/>
              </a:buClr>
            </a:pPr>
            <a:r>
              <a:rPr lang="en-US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9. 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Result &amp; Performance Analysis</a:t>
            </a:r>
          </a:p>
          <a:p>
            <a:pPr>
              <a:buClr>
                <a:srgbClr val="002060"/>
              </a:buClr>
            </a:pP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Clr>
                <a:srgbClr val="002060"/>
              </a:buClr>
            </a:pPr>
            <a:r>
              <a:rPr lang="en-US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10.  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Conclusion &amp; Future Works</a:t>
            </a:r>
          </a:p>
          <a:p>
            <a:pPr>
              <a:buClr>
                <a:srgbClr val="002060"/>
              </a:buClr>
            </a:pPr>
            <a:endParaRPr lang="en-US" sz="1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rgbClr val="002060"/>
              </a:buClr>
            </a:pPr>
            <a:r>
              <a:rPr lang="en-US" sz="16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  References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E3A15-32D8-EB28-26F6-B714385D2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KNN</a:t>
            </a:r>
            <a:endParaRPr lang="en-US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BD0C4D-0633-2BEF-31B8-C98B78A0EE65}"/>
              </a:ext>
            </a:extLst>
          </p:cNvPr>
          <p:cNvSpPr txBox="1"/>
          <p:nvPr/>
        </p:nvSpPr>
        <p:spPr>
          <a:xfrm>
            <a:off x="893979" y="1299979"/>
            <a:ext cx="71548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Confusion Matrix (CM) and the ROC (Receiver Operating Characteristic) curve of KNN classifiers are shown in Fig.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B11019-F0F3-B507-0BC4-2A04B4BAC50E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18</a:t>
            </a:r>
          </a:p>
        </p:txBody>
      </p:sp>
      <p:pic>
        <p:nvPicPr>
          <p:cNvPr id="7180" name="Picture 12" descr="No description available.">
            <a:extLst>
              <a:ext uri="{FF2B5EF4-FFF2-40B4-BE49-F238E27FC236}">
                <a16:creationId xmlns:a16="http://schemas.microsoft.com/office/drawing/2014/main" id="{76A8DEE3-D3FF-3B26-7B53-30A6E8D51B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829" y="2189253"/>
            <a:ext cx="3102922" cy="228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2" name="Picture 14" descr="No description available.">
            <a:extLst>
              <a:ext uri="{FF2B5EF4-FFF2-40B4-BE49-F238E27FC236}">
                <a16:creationId xmlns:a16="http://schemas.microsoft.com/office/drawing/2014/main" id="{563F26AF-0A4F-D84C-EE6D-4D5C70D14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75" y="2189252"/>
            <a:ext cx="3583196" cy="2287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530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D232EBE2-5334-E0C7-37DB-1150E15449D0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722752" y="366109"/>
            <a:ext cx="7717500" cy="494700"/>
          </a:xfrm>
        </p:spPr>
        <p:txBody>
          <a:bodyPr/>
          <a:lstStyle/>
          <a:p>
            <a:r>
              <a:rPr lang="en-US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Experimental Input &amp; Output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D70388-24E8-CDDB-34C5-9868B53201FF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19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B20A9DA-560F-E273-E356-A767143C2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5" y="3596149"/>
            <a:ext cx="7392432" cy="876422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6187734-4EC6-6D6D-725D-98EB9BE31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752" y="2426522"/>
            <a:ext cx="7392432" cy="971686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C3FFCEC-6DF2-4E6F-DCA6-DECD77A110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752" y="1173713"/>
            <a:ext cx="7382905" cy="1057423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</p:pic>
    </p:spTree>
    <p:extLst>
      <p:ext uri="{BB962C8B-B14F-4D97-AF65-F5344CB8AC3E}">
        <p14:creationId xmlns:p14="http://schemas.microsoft.com/office/powerpoint/2010/main" val="1055130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A89C3A3F-3A7C-74E8-D059-16BB06C57829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713249" y="103156"/>
            <a:ext cx="7717500" cy="494700"/>
          </a:xfrm>
        </p:spPr>
        <p:txBody>
          <a:bodyPr/>
          <a:lstStyle/>
          <a:p>
            <a:r>
              <a:rPr lang="en-US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Comparative Analysis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3C67219D-2F58-4B15-40B6-4C9753CCE4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5746964"/>
              </p:ext>
            </p:extLst>
          </p:nvPr>
        </p:nvGraphicFramePr>
        <p:xfrm>
          <a:off x="2158408" y="1065688"/>
          <a:ext cx="5178057" cy="3495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7C6B8A4-5F54-24F3-819D-E10B2080EFA3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34188440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44"/>
          <p:cNvSpPr txBox="1">
            <a:spLocks noGrp="1"/>
          </p:cNvSpPr>
          <p:nvPr>
            <p:ph type="title" idx="4"/>
          </p:nvPr>
        </p:nvSpPr>
        <p:spPr>
          <a:xfrm>
            <a:off x="807885" y="245143"/>
            <a:ext cx="7717500" cy="4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COOL XiaoWei" panose="020B0604020202020204" charset="0"/>
                <a:ea typeface="ZCOOL XiaoWei" panose="020B0604020202020204" charset="0"/>
                <a:cs typeface="Times New Roman" panose="02020603050405020304" pitchFamily="18" charset="0"/>
              </a:rPr>
              <a:t>Conclusion &amp; Future Works</a:t>
            </a:r>
            <a:endParaRPr sz="3200" u="sng" dirty="0">
              <a:latin typeface="ZCOOL XiaoWei" panose="020B0604020202020204" charset="0"/>
              <a:ea typeface="ZCOOL XiaoWei" panose="020B0604020202020204" charset="0"/>
            </a:endParaRPr>
          </a:p>
        </p:txBody>
      </p:sp>
      <p:sp>
        <p:nvSpPr>
          <p:cNvPr id="676" name="Google Shape;676;p44"/>
          <p:cNvSpPr/>
          <p:nvPr/>
        </p:nvSpPr>
        <p:spPr>
          <a:xfrm>
            <a:off x="8046700" y="539363"/>
            <a:ext cx="384083" cy="384016"/>
          </a:xfrm>
          <a:custGeom>
            <a:avLst/>
            <a:gdLst/>
            <a:ahLst/>
            <a:cxnLst/>
            <a:rect l="l" t="t" r="r" b="b"/>
            <a:pathLst>
              <a:path w="31690" h="31691" extrusionOk="0">
                <a:moveTo>
                  <a:pt x="15845" y="1"/>
                </a:moveTo>
                <a:lnTo>
                  <a:pt x="12342" y="12343"/>
                </a:lnTo>
                <a:lnTo>
                  <a:pt x="0" y="15846"/>
                </a:lnTo>
                <a:lnTo>
                  <a:pt x="12342" y="19382"/>
                </a:lnTo>
                <a:lnTo>
                  <a:pt x="15845" y="31690"/>
                </a:lnTo>
                <a:lnTo>
                  <a:pt x="19381" y="19382"/>
                </a:lnTo>
                <a:lnTo>
                  <a:pt x="31689" y="15846"/>
                </a:lnTo>
                <a:lnTo>
                  <a:pt x="19381" y="12343"/>
                </a:lnTo>
                <a:lnTo>
                  <a:pt x="15845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44"/>
          <p:cNvSpPr/>
          <p:nvPr/>
        </p:nvSpPr>
        <p:spPr>
          <a:xfrm>
            <a:off x="685350" y="539500"/>
            <a:ext cx="384060" cy="384060"/>
          </a:xfrm>
          <a:custGeom>
            <a:avLst/>
            <a:gdLst/>
            <a:ahLst/>
            <a:cxnLst/>
            <a:rect l="l" t="t" r="r" b="b"/>
            <a:pathLst>
              <a:path w="23985" h="23985" extrusionOk="0">
                <a:moveTo>
                  <a:pt x="1" y="0"/>
                </a:moveTo>
                <a:lnTo>
                  <a:pt x="8373" y="11208"/>
                </a:lnTo>
                <a:lnTo>
                  <a:pt x="3170" y="11976"/>
                </a:lnTo>
                <a:lnTo>
                  <a:pt x="8373" y="12710"/>
                </a:lnTo>
                <a:lnTo>
                  <a:pt x="1" y="23984"/>
                </a:lnTo>
                <a:lnTo>
                  <a:pt x="11209" y="15545"/>
                </a:lnTo>
                <a:lnTo>
                  <a:pt x="11976" y="20782"/>
                </a:lnTo>
                <a:lnTo>
                  <a:pt x="12710" y="15545"/>
                </a:lnTo>
                <a:lnTo>
                  <a:pt x="23985" y="23984"/>
                </a:lnTo>
                <a:lnTo>
                  <a:pt x="23985" y="23984"/>
                </a:lnTo>
                <a:lnTo>
                  <a:pt x="15545" y="12710"/>
                </a:lnTo>
                <a:lnTo>
                  <a:pt x="20782" y="11976"/>
                </a:lnTo>
                <a:lnTo>
                  <a:pt x="15545" y="11208"/>
                </a:lnTo>
                <a:lnTo>
                  <a:pt x="23985" y="0"/>
                </a:lnTo>
                <a:lnTo>
                  <a:pt x="12710" y="8373"/>
                </a:lnTo>
                <a:lnTo>
                  <a:pt x="11976" y="3169"/>
                </a:lnTo>
                <a:lnTo>
                  <a:pt x="11209" y="8373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C19993-517A-3EDA-7B2D-5E0D079342AC}"/>
              </a:ext>
            </a:extLst>
          </p:cNvPr>
          <p:cNvSpPr txBox="1"/>
          <p:nvPr/>
        </p:nvSpPr>
        <p:spPr>
          <a:xfrm>
            <a:off x="685349" y="1491570"/>
            <a:ext cx="5444059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2">
                <a:lumMod val="90000"/>
              </a:schemeClr>
            </a:solidFill>
          </a:ln>
        </p:spPr>
        <p:txBody>
          <a:bodyPr wrap="square">
            <a:spAutoFit/>
          </a:bodyPr>
          <a:lstStyle/>
          <a:p>
            <a:pPr marL="139700" indent="0" algn="just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achieve customers satisfaction also reduce costs. The bank company could take some steps for the betterment 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6E60763-A9FA-3FC7-4CC9-371509EC9E76}"/>
              </a:ext>
            </a:extLst>
          </p:cNvPr>
          <p:cNvSpPr txBox="1"/>
          <p:nvPr/>
        </p:nvSpPr>
        <p:spPr>
          <a:xfrm>
            <a:off x="685349" y="2820934"/>
            <a:ext cx="5444059" cy="8309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number of non-English compliment was a limitation to the study. Think that these sentiment could potentially provide interesting insights that can be exploited for future work.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8F16CF1-83DD-D4A1-D731-8F610175735B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21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5"/>
          <p:cNvSpPr txBox="1">
            <a:spLocks noGrp="1"/>
          </p:cNvSpPr>
          <p:nvPr>
            <p:ph type="title"/>
          </p:nvPr>
        </p:nvSpPr>
        <p:spPr>
          <a:xfrm>
            <a:off x="713250" y="234146"/>
            <a:ext cx="7717500" cy="4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References</a:t>
            </a:r>
            <a:endParaRPr sz="3200" dirty="0"/>
          </a:p>
        </p:txBody>
      </p:sp>
      <p:sp>
        <p:nvSpPr>
          <p:cNvPr id="686" name="Google Shape;686;p45"/>
          <p:cNvSpPr/>
          <p:nvPr/>
        </p:nvSpPr>
        <p:spPr>
          <a:xfrm>
            <a:off x="7931889" y="344786"/>
            <a:ext cx="384060" cy="384060"/>
          </a:xfrm>
          <a:custGeom>
            <a:avLst/>
            <a:gdLst/>
            <a:ahLst/>
            <a:cxnLst/>
            <a:rect l="l" t="t" r="r" b="b"/>
            <a:pathLst>
              <a:path w="23985" h="23985" extrusionOk="0">
                <a:moveTo>
                  <a:pt x="1" y="0"/>
                </a:moveTo>
                <a:lnTo>
                  <a:pt x="8373" y="11208"/>
                </a:lnTo>
                <a:lnTo>
                  <a:pt x="3170" y="11976"/>
                </a:lnTo>
                <a:lnTo>
                  <a:pt x="8373" y="12710"/>
                </a:lnTo>
                <a:lnTo>
                  <a:pt x="1" y="23984"/>
                </a:lnTo>
                <a:lnTo>
                  <a:pt x="11209" y="15545"/>
                </a:lnTo>
                <a:lnTo>
                  <a:pt x="11976" y="20782"/>
                </a:lnTo>
                <a:lnTo>
                  <a:pt x="12710" y="15545"/>
                </a:lnTo>
                <a:lnTo>
                  <a:pt x="23985" y="23984"/>
                </a:lnTo>
                <a:lnTo>
                  <a:pt x="23985" y="23984"/>
                </a:lnTo>
                <a:lnTo>
                  <a:pt x="15545" y="12710"/>
                </a:lnTo>
                <a:lnTo>
                  <a:pt x="20782" y="11976"/>
                </a:lnTo>
                <a:lnTo>
                  <a:pt x="15545" y="11208"/>
                </a:lnTo>
                <a:lnTo>
                  <a:pt x="23985" y="0"/>
                </a:lnTo>
                <a:lnTo>
                  <a:pt x="12710" y="8373"/>
                </a:lnTo>
                <a:lnTo>
                  <a:pt x="11976" y="3169"/>
                </a:lnTo>
                <a:lnTo>
                  <a:pt x="11209" y="8373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ubtitle 1">
            <a:extLst>
              <a:ext uri="{FF2B5EF4-FFF2-40B4-BE49-F238E27FC236}">
                <a16:creationId xmlns:a16="http://schemas.microsoft.com/office/drawing/2014/main" id="{963ED29A-2082-F365-772A-F1997F75F4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741" y="976074"/>
            <a:ext cx="7928517" cy="3457703"/>
          </a:xfrm>
        </p:spPr>
        <p:txBody>
          <a:bodyPr/>
          <a:lstStyle/>
          <a:p>
            <a:pPr algn="just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sz="1600" b="0" u="none" strike="noStrike" cap="non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An emotion-based segmentation of bank service customers || Cristina Calvo-Porral and || Jean-Pierre Lévy- Mangin || Emerald Publishing Limited || United Kingdom || September 2020</a:t>
            </a:r>
          </a:p>
          <a:p>
            <a:pPr algn="just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Digitalization and Big Data Mining in Banking  (Review) || </a:t>
            </a:r>
            <a:r>
              <a:rPr lang="en-US" sz="1600" b="0" u="none" strike="noStrike" cap="non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Hossein Hassani , Xu Huang and Emmanuel Silva || MDPI Switzerland || 20 July 2018 </a:t>
            </a:r>
          </a:p>
          <a:p>
            <a:pPr algn="just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Intelligent Vector-based Customer Segmentation in the Banking Industry || Salman Mousaeirad || </a:t>
            </a:r>
            <a:r>
              <a:rPr lang="en-US" sz="1600" b="0" u="none" strike="noStrike" cap="non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Cornell University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||</a:t>
            </a:r>
            <a:r>
              <a:rPr lang="en-US" sz="1600" b="0" u="none" strike="noStrike" cap="non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22 Dec 2020</a:t>
            </a:r>
          </a:p>
          <a:p>
            <a:pPr algn="just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sz="1600" b="0" u="none" strike="noStrike" cap="none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Data Mining in Banking Sector Using Weighted Decision Jungle Method. || Derya Birant  || IntechOpen  || 20 April 2020</a:t>
            </a:r>
          </a:p>
          <a:p>
            <a:pPr algn="just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Review of Social Media Posts from UniCredit Bank in Europe: A Sentiment Analysis Approach || Raphael Kwaku Botchway, Abdul Bashiru Jibril || Association for Computing Machinery|| </a:t>
            </a:r>
            <a:r>
              <a:rPr lang="en-US" sz="1600" b="0" i="0" u="none" strike="noStrike" cap="none" dirty="0">
                <a:solidFill>
                  <a:schemeClr val="dk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12 September 2019</a:t>
            </a:r>
            <a:endParaRPr lang="en-US" sz="1800" b="0" i="0" u="none" strike="noStrike" cap="none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Arial"/>
            </a:endParaRPr>
          </a:p>
          <a:p>
            <a:pPr algn="just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Analysis for Investigating Consumer Sentiment on Mobile Banking || Alessandra Giovanna Asali ||  </a:t>
            </a:r>
            <a:r>
              <a:rPr lang="en-US" sz="1600" b="0" i="0" u="none" strike="noStrike" cap="none" dirty="0">
                <a:solidFill>
                  <a:schemeClr val="dk1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Arial"/>
              </a:rPr>
              <a:t>Association for Computing Machinery || 12 September 2019</a:t>
            </a:r>
            <a:endParaRPr lang="en-US" sz="1600" b="0" u="none" strike="noStrike" cap="non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127000" indent="0" algn="just">
              <a:buClr>
                <a:srgbClr val="7030A0"/>
              </a:buClr>
              <a:buNone/>
            </a:pPr>
            <a:endParaRPr lang="en-US" sz="1600" dirty="0">
              <a:solidFill>
                <a:schemeClr val="tx1"/>
              </a:solidFill>
              <a:latin typeface="Bell MT" panose="02020503060305020303" pitchFamily="18" charset="0"/>
              <a:sym typeface="Arial"/>
            </a:endParaRPr>
          </a:p>
          <a:p>
            <a:pPr algn="just" rtl="0">
              <a:buClr>
                <a:schemeClr val="accent4"/>
              </a:buClr>
            </a:pPr>
            <a:endParaRPr lang="en-US" sz="1600" b="0" u="none" strike="noStrike" cap="none" dirty="0">
              <a:solidFill>
                <a:schemeClr val="bg1"/>
              </a:solidFill>
              <a:effectLst/>
              <a:latin typeface="Bell MT" panose="02020503060305020303" pitchFamily="18" charset="0"/>
              <a:sym typeface="Arial"/>
            </a:endParaRPr>
          </a:p>
          <a:p>
            <a:pPr marL="139700" indent="0" algn="just" rtl="0">
              <a:buClr>
                <a:schemeClr val="accent4"/>
              </a:buClr>
              <a:buNone/>
            </a:pPr>
            <a:r>
              <a:rPr lang="en-US" sz="1600" dirty="0">
                <a:solidFill>
                  <a:schemeClr val="bg1"/>
                </a:solidFill>
                <a:latin typeface="Bell MT" panose="02020503060305020303" pitchFamily="18" charset="0"/>
                <a:sym typeface="Arial"/>
              </a:rPr>
              <a:t> </a:t>
            </a:r>
            <a:endParaRPr lang="en-US" sz="1600" b="0" dirty="0">
              <a:solidFill>
                <a:schemeClr val="bg1"/>
              </a:solidFill>
              <a:effectLst/>
              <a:latin typeface="Bell MT" panose="02020503060305020303" pitchFamily="18" charset="0"/>
            </a:endParaRPr>
          </a:p>
          <a:p>
            <a:pPr algn="l" rtl="0"/>
            <a:endParaRPr lang="en-US" sz="1200" b="0" dirty="0">
              <a:solidFill>
                <a:schemeClr val="tx1"/>
              </a:solidFill>
              <a:effectLst/>
              <a:latin typeface="Bell MT" panose="02020503060305020303" pitchFamily="18" charset="0"/>
            </a:endParaRPr>
          </a:p>
          <a:p>
            <a:pPr algn="just" rtl="0"/>
            <a:endParaRPr lang="en-US" sz="1200" i="0" dirty="0">
              <a:solidFill>
                <a:schemeClr val="tx1"/>
              </a:solidFill>
              <a:latin typeface="Bell MT" panose="02020503060305020303" pitchFamily="18" charset="0"/>
            </a:endParaRPr>
          </a:p>
          <a:p>
            <a:pPr algn="l"/>
            <a:endParaRPr lang="en-US" sz="1200" dirty="0">
              <a:solidFill>
                <a:schemeClr val="tx1"/>
              </a:solidFill>
              <a:latin typeface="Bell MT" panose="02020503060305020303" pitchFamily="18" charset="0"/>
            </a:endParaRPr>
          </a:p>
          <a:p>
            <a:pPr algn="just" rtl="0"/>
            <a:endParaRPr lang="en-US" sz="1200" b="0" i="0" u="none" strike="noStrike" cap="none" dirty="0">
              <a:solidFill>
                <a:schemeClr val="tx1"/>
              </a:solidFill>
              <a:effectLst/>
              <a:latin typeface="Bell MT" panose="02020503060305020303" pitchFamily="18" charset="0"/>
              <a:ea typeface="+mn-ea"/>
              <a:cs typeface="+mn-cs"/>
              <a:sym typeface="Arial"/>
            </a:endParaRPr>
          </a:p>
          <a:p>
            <a:pPr algn="l"/>
            <a:endParaRPr lang="en-US" sz="1200" b="0" u="none" strike="noStrike" cap="none" dirty="0">
              <a:solidFill>
                <a:schemeClr val="tx1"/>
              </a:solidFill>
              <a:effectLst/>
              <a:latin typeface="Bell MT" panose="02020503060305020303" pitchFamily="18" charset="0"/>
              <a:sym typeface="Arial"/>
            </a:endParaRPr>
          </a:p>
          <a:p>
            <a:pPr algn="just" rtl="0"/>
            <a:endParaRPr lang="en-US" sz="1200" b="0" dirty="0">
              <a:solidFill>
                <a:schemeClr val="tx1"/>
              </a:solidFill>
              <a:effectLst/>
              <a:latin typeface="Bell MT" panose="02020503060305020303" pitchFamily="18" charset="0"/>
            </a:endParaRPr>
          </a:p>
          <a:p>
            <a:pPr algn="just"/>
            <a:endParaRPr lang="en-US" sz="1200" dirty="0">
              <a:solidFill>
                <a:schemeClr val="tx1"/>
              </a:solidFill>
              <a:latin typeface="Bell MT" panose="02020503060305020303" pitchFamily="18" charset="0"/>
            </a:endParaRP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167B46-6B8D-F84C-FB58-8C8EF904F158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15040104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5"/>
          <p:cNvSpPr txBox="1">
            <a:spLocks noGrp="1"/>
          </p:cNvSpPr>
          <p:nvPr>
            <p:ph type="title"/>
          </p:nvPr>
        </p:nvSpPr>
        <p:spPr>
          <a:xfrm>
            <a:off x="713250" y="234146"/>
            <a:ext cx="7717500" cy="49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References</a:t>
            </a:r>
            <a:endParaRPr sz="3200" dirty="0"/>
          </a:p>
        </p:txBody>
      </p:sp>
      <p:sp>
        <p:nvSpPr>
          <p:cNvPr id="686" name="Google Shape;686;p45"/>
          <p:cNvSpPr/>
          <p:nvPr/>
        </p:nvSpPr>
        <p:spPr>
          <a:xfrm>
            <a:off x="7931889" y="344786"/>
            <a:ext cx="384060" cy="384060"/>
          </a:xfrm>
          <a:custGeom>
            <a:avLst/>
            <a:gdLst/>
            <a:ahLst/>
            <a:cxnLst/>
            <a:rect l="l" t="t" r="r" b="b"/>
            <a:pathLst>
              <a:path w="23985" h="23985" extrusionOk="0">
                <a:moveTo>
                  <a:pt x="1" y="0"/>
                </a:moveTo>
                <a:lnTo>
                  <a:pt x="8373" y="11208"/>
                </a:lnTo>
                <a:lnTo>
                  <a:pt x="3170" y="11976"/>
                </a:lnTo>
                <a:lnTo>
                  <a:pt x="8373" y="12710"/>
                </a:lnTo>
                <a:lnTo>
                  <a:pt x="1" y="23984"/>
                </a:lnTo>
                <a:lnTo>
                  <a:pt x="11209" y="15545"/>
                </a:lnTo>
                <a:lnTo>
                  <a:pt x="11976" y="20782"/>
                </a:lnTo>
                <a:lnTo>
                  <a:pt x="12710" y="15545"/>
                </a:lnTo>
                <a:lnTo>
                  <a:pt x="23985" y="23984"/>
                </a:lnTo>
                <a:lnTo>
                  <a:pt x="23985" y="23984"/>
                </a:lnTo>
                <a:lnTo>
                  <a:pt x="15545" y="12710"/>
                </a:lnTo>
                <a:lnTo>
                  <a:pt x="20782" y="11976"/>
                </a:lnTo>
                <a:lnTo>
                  <a:pt x="15545" y="11208"/>
                </a:lnTo>
                <a:lnTo>
                  <a:pt x="23985" y="0"/>
                </a:lnTo>
                <a:lnTo>
                  <a:pt x="12710" y="8373"/>
                </a:lnTo>
                <a:lnTo>
                  <a:pt x="11976" y="3169"/>
                </a:lnTo>
                <a:lnTo>
                  <a:pt x="11209" y="8373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ubtitle 1">
            <a:extLst>
              <a:ext uri="{FF2B5EF4-FFF2-40B4-BE49-F238E27FC236}">
                <a16:creationId xmlns:a16="http://schemas.microsoft.com/office/drawing/2014/main" id="{963ED29A-2082-F365-772A-F1997F75F4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741" y="1103664"/>
            <a:ext cx="7928517" cy="3457703"/>
          </a:xfrm>
        </p:spPr>
        <p:txBody>
          <a:bodyPr/>
          <a:lstStyle/>
          <a:p>
            <a:pPr algn="just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Analyzing user experience of mobile banking applications in Nigeria: A text mining approach || CBN Journal of Applied Statistics || June 2021</a:t>
            </a:r>
          </a:p>
          <a:p>
            <a:pPr algn="just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 Analysis and Topic Detection of Mobile Banking Application Review || </a:t>
            </a:r>
            <a:r>
              <a:rPr lang="en-US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IEEE </a:t>
            </a:r>
            <a:r>
              <a:rPr lang="en-US" i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Xplore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||</a:t>
            </a:r>
            <a:r>
              <a:rPr lang="en-US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24 December 2020</a:t>
            </a:r>
            <a:endParaRPr lang="en-US" sz="1600" b="0" u="none" strike="noStrike" cap="none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algn="just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Slide template from slidesgo.com.</a:t>
            </a:r>
          </a:p>
          <a:p>
            <a:pPr algn="just">
              <a:buClr>
                <a:srgbClr val="7030A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|| Consumer Financial Protection Bureau (CFPB).</a:t>
            </a:r>
          </a:p>
          <a:p>
            <a:pPr algn="just">
              <a:buClr>
                <a:srgbClr val="7030A0"/>
              </a:buClr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Bell MT" panose="02020503060305020303" pitchFamily="18" charset="0"/>
              <a:sym typeface="Arial"/>
            </a:endParaRPr>
          </a:p>
          <a:p>
            <a:pPr algn="just" rtl="0">
              <a:buClr>
                <a:schemeClr val="accent4"/>
              </a:buClr>
            </a:pPr>
            <a:endParaRPr lang="en-US" sz="1600" b="0" u="none" strike="noStrike" cap="none" dirty="0">
              <a:solidFill>
                <a:schemeClr val="bg1"/>
              </a:solidFill>
              <a:effectLst/>
              <a:latin typeface="Bell MT" panose="02020503060305020303" pitchFamily="18" charset="0"/>
              <a:sym typeface="Arial"/>
            </a:endParaRPr>
          </a:p>
          <a:p>
            <a:pPr marL="139700" indent="0" algn="just" rtl="0">
              <a:buClr>
                <a:schemeClr val="accent4"/>
              </a:buClr>
              <a:buNone/>
            </a:pPr>
            <a:r>
              <a:rPr lang="en-US" sz="1600" dirty="0">
                <a:solidFill>
                  <a:schemeClr val="bg1"/>
                </a:solidFill>
                <a:latin typeface="Bell MT" panose="02020503060305020303" pitchFamily="18" charset="0"/>
                <a:sym typeface="Arial"/>
              </a:rPr>
              <a:t> </a:t>
            </a:r>
            <a:endParaRPr lang="en-US" sz="1600" b="0" dirty="0">
              <a:solidFill>
                <a:schemeClr val="bg1"/>
              </a:solidFill>
              <a:effectLst/>
              <a:latin typeface="Bell MT" panose="02020503060305020303" pitchFamily="18" charset="0"/>
            </a:endParaRPr>
          </a:p>
          <a:p>
            <a:pPr algn="l" rtl="0"/>
            <a:endParaRPr lang="en-US" sz="1200" b="0" dirty="0">
              <a:solidFill>
                <a:schemeClr val="tx1"/>
              </a:solidFill>
              <a:effectLst/>
              <a:latin typeface="Bell MT" panose="02020503060305020303" pitchFamily="18" charset="0"/>
            </a:endParaRPr>
          </a:p>
          <a:p>
            <a:pPr algn="just" rtl="0"/>
            <a:endParaRPr lang="en-US" sz="1200" i="0" dirty="0">
              <a:solidFill>
                <a:schemeClr val="tx1"/>
              </a:solidFill>
              <a:latin typeface="Bell MT" panose="02020503060305020303" pitchFamily="18" charset="0"/>
            </a:endParaRPr>
          </a:p>
          <a:p>
            <a:pPr algn="l"/>
            <a:endParaRPr lang="en-US" sz="1200" dirty="0">
              <a:solidFill>
                <a:schemeClr val="tx1"/>
              </a:solidFill>
              <a:latin typeface="Bell MT" panose="02020503060305020303" pitchFamily="18" charset="0"/>
            </a:endParaRPr>
          </a:p>
          <a:p>
            <a:pPr algn="just" rtl="0"/>
            <a:endParaRPr lang="en-US" sz="1200" b="0" i="0" u="none" strike="noStrike" cap="none" dirty="0">
              <a:solidFill>
                <a:schemeClr val="tx1"/>
              </a:solidFill>
              <a:effectLst/>
              <a:latin typeface="Bell MT" panose="02020503060305020303" pitchFamily="18" charset="0"/>
              <a:ea typeface="+mn-ea"/>
              <a:cs typeface="+mn-cs"/>
              <a:sym typeface="Arial"/>
            </a:endParaRPr>
          </a:p>
          <a:p>
            <a:pPr algn="l"/>
            <a:endParaRPr lang="en-US" sz="1200" b="0" u="none" strike="noStrike" cap="none" dirty="0">
              <a:solidFill>
                <a:schemeClr val="tx1"/>
              </a:solidFill>
              <a:effectLst/>
              <a:latin typeface="Bell MT" panose="02020503060305020303" pitchFamily="18" charset="0"/>
              <a:sym typeface="Arial"/>
            </a:endParaRPr>
          </a:p>
          <a:p>
            <a:pPr algn="just" rtl="0"/>
            <a:endParaRPr lang="en-US" sz="1200" b="0" dirty="0">
              <a:solidFill>
                <a:schemeClr val="tx1"/>
              </a:solidFill>
              <a:effectLst/>
              <a:latin typeface="Bell MT" panose="02020503060305020303" pitchFamily="18" charset="0"/>
            </a:endParaRPr>
          </a:p>
          <a:p>
            <a:pPr algn="just"/>
            <a:endParaRPr lang="en-US" sz="1200" dirty="0">
              <a:solidFill>
                <a:schemeClr val="tx1"/>
              </a:solidFill>
              <a:latin typeface="Bell MT" panose="02020503060305020303" pitchFamily="18" charset="0"/>
            </a:endParaRP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167B46-6B8D-F84C-FB58-8C8EF904F158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23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9"/>
          <p:cNvSpPr txBox="1">
            <a:spLocks noGrp="1"/>
          </p:cNvSpPr>
          <p:nvPr>
            <p:ph type="title"/>
          </p:nvPr>
        </p:nvSpPr>
        <p:spPr>
          <a:xfrm>
            <a:off x="2537722" y="1723338"/>
            <a:ext cx="4068556" cy="16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Thank You</a:t>
            </a:r>
            <a:endParaRPr sz="3600" dirty="0"/>
          </a:p>
        </p:txBody>
      </p:sp>
      <p:sp>
        <p:nvSpPr>
          <p:cNvPr id="543" name="Google Shape;543;p39"/>
          <p:cNvSpPr/>
          <p:nvPr/>
        </p:nvSpPr>
        <p:spPr>
          <a:xfrm>
            <a:off x="2096294" y="1418213"/>
            <a:ext cx="384038" cy="384049"/>
          </a:xfrm>
          <a:custGeom>
            <a:avLst/>
            <a:gdLst/>
            <a:ahLst/>
            <a:cxnLst/>
            <a:rect l="l" t="t" r="r" b="b"/>
            <a:pathLst>
              <a:path w="33658" h="33659" extrusionOk="0">
                <a:moveTo>
                  <a:pt x="11008" y="1"/>
                </a:moveTo>
                <a:lnTo>
                  <a:pt x="11008" y="11009"/>
                </a:lnTo>
                <a:lnTo>
                  <a:pt x="0" y="11009"/>
                </a:lnTo>
                <a:lnTo>
                  <a:pt x="5838" y="16846"/>
                </a:lnTo>
                <a:lnTo>
                  <a:pt x="0" y="22684"/>
                </a:lnTo>
                <a:lnTo>
                  <a:pt x="11008" y="22684"/>
                </a:lnTo>
                <a:lnTo>
                  <a:pt x="11008" y="33658"/>
                </a:lnTo>
                <a:lnTo>
                  <a:pt x="16845" y="27821"/>
                </a:lnTo>
                <a:lnTo>
                  <a:pt x="22650" y="33658"/>
                </a:lnTo>
                <a:lnTo>
                  <a:pt x="22650" y="22684"/>
                </a:lnTo>
                <a:lnTo>
                  <a:pt x="33657" y="22684"/>
                </a:lnTo>
                <a:lnTo>
                  <a:pt x="27820" y="16846"/>
                </a:lnTo>
                <a:lnTo>
                  <a:pt x="33657" y="11009"/>
                </a:lnTo>
                <a:lnTo>
                  <a:pt x="22650" y="11009"/>
                </a:lnTo>
                <a:lnTo>
                  <a:pt x="22650" y="1"/>
                </a:lnTo>
                <a:lnTo>
                  <a:pt x="16845" y="5838"/>
                </a:lnTo>
                <a:lnTo>
                  <a:pt x="11008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9"/>
          <p:cNvSpPr/>
          <p:nvPr/>
        </p:nvSpPr>
        <p:spPr>
          <a:xfrm>
            <a:off x="6663669" y="3341238"/>
            <a:ext cx="384038" cy="384049"/>
          </a:xfrm>
          <a:custGeom>
            <a:avLst/>
            <a:gdLst/>
            <a:ahLst/>
            <a:cxnLst/>
            <a:rect l="l" t="t" r="r" b="b"/>
            <a:pathLst>
              <a:path w="33658" h="33659" extrusionOk="0">
                <a:moveTo>
                  <a:pt x="11008" y="1"/>
                </a:moveTo>
                <a:lnTo>
                  <a:pt x="11008" y="11009"/>
                </a:lnTo>
                <a:lnTo>
                  <a:pt x="0" y="11009"/>
                </a:lnTo>
                <a:lnTo>
                  <a:pt x="5838" y="16846"/>
                </a:lnTo>
                <a:lnTo>
                  <a:pt x="0" y="22684"/>
                </a:lnTo>
                <a:lnTo>
                  <a:pt x="11008" y="22684"/>
                </a:lnTo>
                <a:lnTo>
                  <a:pt x="11008" y="33658"/>
                </a:lnTo>
                <a:lnTo>
                  <a:pt x="16845" y="27821"/>
                </a:lnTo>
                <a:lnTo>
                  <a:pt x="22650" y="33658"/>
                </a:lnTo>
                <a:lnTo>
                  <a:pt x="22650" y="22684"/>
                </a:lnTo>
                <a:lnTo>
                  <a:pt x="33657" y="22684"/>
                </a:lnTo>
                <a:lnTo>
                  <a:pt x="27820" y="16846"/>
                </a:lnTo>
                <a:lnTo>
                  <a:pt x="33657" y="11009"/>
                </a:lnTo>
                <a:lnTo>
                  <a:pt x="22650" y="11009"/>
                </a:lnTo>
                <a:lnTo>
                  <a:pt x="22650" y="1"/>
                </a:lnTo>
                <a:lnTo>
                  <a:pt x="16845" y="5838"/>
                </a:lnTo>
                <a:lnTo>
                  <a:pt x="11008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A18880-0F75-4BAB-DBCC-E4646D5366CC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3"/>
          <p:cNvSpPr txBox="1">
            <a:spLocks noGrp="1"/>
          </p:cNvSpPr>
          <p:nvPr>
            <p:ph type="title"/>
          </p:nvPr>
        </p:nvSpPr>
        <p:spPr>
          <a:xfrm>
            <a:off x="1840613" y="835809"/>
            <a:ext cx="5486400" cy="61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endParaRPr sz="3200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4" name="Google Shape;424;p33"/>
          <p:cNvSpPr txBox="1">
            <a:spLocks noGrp="1"/>
          </p:cNvSpPr>
          <p:nvPr>
            <p:ph type="subTitle" idx="1"/>
          </p:nvPr>
        </p:nvSpPr>
        <p:spPr>
          <a:xfrm>
            <a:off x="1379692" y="1859128"/>
            <a:ext cx="5486400" cy="123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categorized bank customer opinions are classified through machine learning for analyzing the sentiment of the people.</a:t>
            </a:r>
          </a:p>
        </p:txBody>
      </p:sp>
      <p:sp>
        <p:nvSpPr>
          <p:cNvPr id="426" name="Google Shape;426;p33"/>
          <p:cNvSpPr/>
          <p:nvPr/>
        </p:nvSpPr>
        <p:spPr>
          <a:xfrm>
            <a:off x="1379692" y="953701"/>
            <a:ext cx="384083" cy="384016"/>
          </a:xfrm>
          <a:custGeom>
            <a:avLst/>
            <a:gdLst/>
            <a:ahLst/>
            <a:cxnLst/>
            <a:rect l="l" t="t" r="r" b="b"/>
            <a:pathLst>
              <a:path w="31690" h="31691" extrusionOk="0">
                <a:moveTo>
                  <a:pt x="15845" y="1"/>
                </a:moveTo>
                <a:lnTo>
                  <a:pt x="12342" y="12343"/>
                </a:lnTo>
                <a:lnTo>
                  <a:pt x="0" y="15846"/>
                </a:lnTo>
                <a:lnTo>
                  <a:pt x="12342" y="19382"/>
                </a:lnTo>
                <a:lnTo>
                  <a:pt x="15845" y="31690"/>
                </a:lnTo>
                <a:lnTo>
                  <a:pt x="19381" y="19382"/>
                </a:lnTo>
                <a:lnTo>
                  <a:pt x="31689" y="15846"/>
                </a:lnTo>
                <a:lnTo>
                  <a:pt x="19381" y="12343"/>
                </a:lnTo>
                <a:lnTo>
                  <a:pt x="15845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E5C3BF-1BC8-BE10-80E4-6371AF62B3B9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01</a:t>
            </a:r>
          </a:p>
        </p:txBody>
      </p:sp>
      <p:sp>
        <p:nvSpPr>
          <p:cNvPr id="32" name="Google Shape;664;p48">
            <a:extLst>
              <a:ext uri="{FF2B5EF4-FFF2-40B4-BE49-F238E27FC236}">
                <a16:creationId xmlns:a16="http://schemas.microsoft.com/office/drawing/2014/main" id="{1905F8F3-1467-A97F-1677-3A69E59CEF68}"/>
              </a:ext>
            </a:extLst>
          </p:cNvPr>
          <p:cNvSpPr/>
          <p:nvPr/>
        </p:nvSpPr>
        <p:spPr>
          <a:xfrm>
            <a:off x="4333989" y="3449926"/>
            <a:ext cx="618843" cy="567234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" name="Google Shape;668;p48">
            <a:extLst>
              <a:ext uri="{FF2B5EF4-FFF2-40B4-BE49-F238E27FC236}">
                <a16:creationId xmlns:a16="http://schemas.microsoft.com/office/drawing/2014/main" id="{079BFF3A-C1EB-A84B-F1B6-C8F3BCC78189}"/>
              </a:ext>
            </a:extLst>
          </p:cNvPr>
          <p:cNvCxnSpPr>
            <a:cxnSpLocks/>
            <a:stCxn id="32" idx="0"/>
          </p:cNvCxnSpPr>
          <p:nvPr/>
        </p:nvCxnSpPr>
        <p:spPr>
          <a:xfrm rot="16200000" flipH="1">
            <a:off x="5533271" y="2560066"/>
            <a:ext cx="59400" cy="1839121"/>
          </a:xfrm>
          <a:prstGeom prst="curvedConnector4">
            <a:avLst>
              <a:gd name="adj1" fmla="val -384848"/>
              <a:gd name="adj2" fmla="val 58412"/>
            </a:avLst>
          </a:prstGeom>
          <a:noFill/>
          <a:ln w="9525" cap="flat" cmpd="sng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" name="Google Shape;670;p48">
            <a:extLst>
              <a:ext uri="{FF2B5EF4-FFF2-40B4-BE49-F238E27FC236}">
                <a16:creationId xmlns:a16="http://schemas.microsoft.com/office/drawing/2014/main" id="{3012377B-8BA7-C205-1975-690DE2B704BF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4952832" y="3733543"/>
            <a:ext cx="1441200" cy="321183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671;p48">
            <a:extLst>
              <a:ext uri="{FF2B5EF4-FFF2-40B4-BE49-F238E27FC236}">
                <a16:creationId xmlns:a16="http://schemas.microsoft.com/office/drawing/2014/main" id="{6477D8DB-BFF6-D037-2712-058FE7770208}"/>
              </a:ext>
            </a:extLst>
          </p:cNvPr>
          <p:cNvCxnSpPr>
            <a:cxnSpLocks/>
            <a:endCxn id="32" idx="3"/>
          </p:cNvCxnSpPr>
          <p:nvPr/>
        </p:nvCxnSpPr>
        <p:spPr>
          <a:xfrm rot="10800000" flipV="1">
            <a:off x="4952833" y="3300587"/>
            <a:ext cx="2176177" cy="432956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672;p48">
            <a:extLst>
              <a:ext uri="{FF2B5EF4-FFF2-40B4-BE49-F238E27FC236}">
                <a16:creationId xmlns:a16="http://schemas.microsoft.com/office/drawing/2014/main" id="{D2E06550-9AA5-560E-8A72-825E471E20BC}"/>
              </a:ext>
            </a:extLst>
          </p:cNvPr>
          <p:cNvCxnSpPr>
            <a:cxnSpLocks/>
            <a:endCxn id="32" idx="3"/>
          </p:cNvCxnSpPr>
          <p:nvPr/>
        </p:nvCxnSpPr>
        <p:spPr>
          <a:xfrm rot="10800000">
            <a:off x="4952833" y="3733543"/>
            <a:ext cx="2603027" cy="168508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7" name="Google Shape;928;p60">
            <a:extLst>
              <a:ext uri="{FF2B5EF4-FFF2-40B4-BE49-F238E27FC236}">
                <a16:creationId xmlns:a16="http://schemas.microsoft.com/office/drawing/2014/main" id="{C6F941C4-5048-3977-2374-F38FDE820CF3}"/>
              </a:ext>
            </a:extLst>
          </p:cNvPr>
          <p:cNvGrpSpPr/>
          <p:nvPr/>
        </p:nvGrpSpPr>
        <p:grpSpPr>
          <a:xfrm>
            <a:off x="7362609" y="3664242"/>
            <a:ext cx="401700" cy="401700"/>
            <a:chOff x="3495449" y="2720295"/>
            <a:chExt cx="401700" cy="401700"/>
          </a:xfrm>
        </p:grpSpPr>
        <p:sp>
          <p:nvSpPr>
            <p:cNvPr id="38" name="Google Shape;929;p60">
              <a:extLst>
                <a:ext uri="{FF2B5EF4-FFF2-40B4-BE49-F238E27FC236}">
                  <a16:creationId xmlns:a16="http://schemas.microsoft.com/office/drawing/2014/main" id="{4D4E4622-20AB-FA3F-4B93-E829BA5A45A1}"/>
                </a:ext>
              </a:extLst>
            </p:cNvPr>
            <p:cNvSpPr/>
            <p:nvPr/>
          </p:nvSpPr>
          <p:spPr>
            <a:xfrm>
              <a:off x="3495449" y="2720295"/>
              <a:ext cx="401700" cy="4017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endParaRPr>
            </a:p>
          </p:txBody>
        </p:sp>
        <p:sp>
          <p:nvSpPr>
            <p:cNvPr id="39" name="Google Shape;930;p60">
              <a:extLst>
                <a:ext uri="{FF2B5EF4-FFF2-40B4-BE49-F238E27FC236}">
                  <a16:creationId xmlns:a16="http://schemas.microsoft.com/office/drawing/2014/main" id="{5F6CEE2A-21BB-1F1B-9D44-443E0CE071C5}"/>
                </a:ext>
              </a:extLst>
            </p:cNvPr>
            <p:cNvSpPr/>
            <p:nvPr/>
          </p:nvSpPr>
          <p:spPr>
            <a:xfrm>
              <a:off x="3609965" y="2835559"/>
              <a:ext cx="165701" cy="227741"/>
            </a:xfrm>
            <a:custGeom>
              <a:avLst/>
              <a:gdLst/>
              <a:ahLst/>
              <a:cxnLst/>
              <a:rect l="l" t="t" r="r" b="b"/>
              <a:pathLst>
                <a:path w="7106" h="13644" extrusionOk="0">
                  <a:moveTo>
                    <a:pt x="5671" y="2336"/>
                  </a:moveTo>
                  <a:cubicBezTo>
                    <a:pt x="6071" y="2302"/>
                    <a:pt x="6505" y="2336"/>
                    <a:pt x="6939" y="2336"/>
                  </a:cubicBezTo>
                  <a:lnTo>
                    <a:pt x="7105" y="2336"/>
                  </a:lnTo>
                  <a:lnTo>
                    <a:pt x="7105" y="134"/>
                  </a:lnTo>
                  <a:cubicBezTo>
                    <a:pt x="6872" y="101"/>
                    <a:pt x="6638" y="67"/>
                    <a:pt x="6405" y="67"/>
                  </a:cubicBezTo>
                  <a:cubicBezTo>
                    <a:pt x="5971" y="34"/>
                    <a:pt x="5538" y="1"/>
                    <a:pt x="5104" y="34"/>
                  </a:cubicBezTo>
                  <a:cubicBezTo>
                    <a:pt x="4437" y="34"/>
                    <a:pt x="3803" y="201"/>
                    <a:pt x="3269" y="601"/>
                  </a:cubicBezTo>
                  <a:cubicBezTo>
                    <a:pt x="2635" y="1035"/>
                    <a:pt x="2302" y="1668"/>
                    <a:pt x="2168" y="2436"/>
                  </a:cubicBezTo>
                  <a:cubicBezTo>
                    <a:pt x="2102" y="2736"/>
                    <a:pt x="2102" y="3069"/>
                    <a:pt x="2102" y="3370"/>
                  </a:cubicBezTo>
                  <a:cubicBezTo>
                    <a:pt x="2068" y="3870"/>
                    <a:pt x="2068" y="4370"/>
                    <a:pt x="2102" y="4837"/>
                  </a:cubicBezTo>
                  <a:lnTo>
                    <a:pt x="2102" y="5038"/>
                  </a:lnTo>
                  <a:lnTo>
                    <a:pt x="0" y="5038"/>
                  </a:lnTo>
                  <a:lnTo>
                    <a:pt x="0" y="7473"/>
                  </a:lnTo>
                  <a:lnTo>
                    <a:pt x="2068" y="7473"/>
                  </a:lnTo>
                  <a:lnTo>
                    <a:pt x="2068" y="13644"/>
                  </a:lnTo>
                  <a:lnTo>
                    <a:pt x="4637" y="13644"/>
                  </a:lnTo>
                  <a:lnTo>
                    <a:pt x="4637" y="7506"/>
                  </a:lnTo>
                  <a:lnTo>
                    <a:pt x="6705" y="7506"/>
                  </a:lnTo>
                  <a:cubicBezTo>
                    <a:pt x="6805" y="6672"/>
                    <a:pt x="6905" y="5871"/>
                    <a:pt x="7039" y="5038"/>
                  </a:cubicBezTo>
                  <a:lnTo>
                    <a:pt x="6572" y="5038"/>
                  </a:lnTo>
                  <a:cubicBezTo>
                    <a:pt x="5971" y="5038"/>
                    <a:pt x="4604" y="5038"/>
                    <a:pt x="4604" y="5038"/>
                  </a:cubicBezTo>
                  <a:cubicBezTo>
                    <a:pt x="4604" y="5038"/>
                    <a:pt x="4604" y="3803"/>
                    <a:pt x="4637" y="3303"/>
                  </a:cubicBezTo>
                  <a:cubicBezTo>
                    <a:pt x="4637" y="2569"/>
                    <a:pt x="5071" y="2336"/>
                    <a:pt x="5671" y="2336"/>
                  </a:cubicBezTo>
                  <a:close/>
                </a:path>
              </a:pathLst>
            </a:custGeom>
            <a:solidFill>
              <a:srgbClr val="002060"/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0" name="Google Shape;936;p60">
            <a:extLst>
              <a:ext uri="{FF2B5EF4-FFF2-40B4-BE49-F238E27FC236}">
                <a16:creationId xmlns:a16="http://schemas.microsoft.com/office/drawing/2014/main" id="{B89CBB6E-F398-BD1A-591E-27FC32B78172}"/>
              </a:ext>
            </a:extLst>
          </p:cNvPr>
          <p:cNvGrpSpPr/>
          <p:nvPr/>
        </p:nvGrpSpPr>
        <p:grpSpPr>
          <a:xfrm>
            <a:off x="6261305" y="3867111"/>
            <a:ext cx="401700" cy="440581"/>
            <a:chOff x="4066350" y="2720295"/>
            <a:chExt cx="401700" cy="401700"/>
          </a:xfrm>
        </p:grpSpPr>
        <p:sp>
          <p:nvSpPr>
            <p:cNvPr id="41" name="Google Shape;937;p60">
              <a:extLst>
                <a:ext uri="{FF2B5EF4-FFF2-40B4-BE49-F238E27FC236}">
                  <a16:creationId xmlns:a16="http://schemas.microsoft.com/office/drawing/2014/main" id="{2A4C08DF-9C70-6F70-E949-667F0EE749ED}"/>
                </a:ext>
              </a:extLst>
            </p:cNvPr>
            <p:cNvSpPr/>
            <p:nvPr/>
          </p:nvSpPr>
          <p:spPr>
            <a:xfrm>
              <a:off x="4066350" y="2720295"/>
              <a:ext cx="401700" cy="4017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accent2">
                  <a:lumMod val="1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endParaRPr>
            </a:p>
          </p:txBody>
        </p:sp>
        <p:sp>
          <p:nvSpPr>
            <p:cNvPr id="42" name="Google Shape;938;p60">
              <a:extLst>
                <a:ext uri="{FF2B5EF4-FFF2-40B4-BE49-F238E27FC236}">
                  <a16:creationId xmlns:a16="http://schemas.microsoft.com/office/drawing/2014/main" id="{B3D117A6-4C71-91DE-3179-9C3F2EC689A4}"/>
                </a:ext>
              </a:extLst>
            </p:cNvPr>
            <p:cNvSpPr/>
            <p:nvPr/>
          </p:nvSpPr>
          <p:spPr>
            <a:xfrm>
              <a:off x="4176987" y="2835911"/>
              <a:ext cx="225099" cy="168509"/>
            </a:xfrm>
            <a:custGeom>
              <a:avLst/>
              <a:gdLst/>
              <a:ahLst/>
              <a:cxnLst/>
              <a:rect l="l" t="t" r="r" b="b"/>
              <a:pathLst>
                <a:path w="13277" h="10975" extrusionOk="0">
                  <a:moveTo>
                    <a:pt x="4037" y="8573"/>
                  </a:moveTo>
                  <a:cubicBezTo>
                    <a:pt x="2602" y="8540"/>
                    <a:pt x="1735" y="7506"/>
                    <a:pt x="1502" y="6672"/>
                  </a:cubicBezTo>
                  <a:cubicBezTo>
                    <a:pt x="1902" y="6772"/>
                    <a:pt x="2269" y="6739"/>
                    <a:pt x="2669" y="6639"/>
                  </a:cubicBezTo>
                  <a:cubicBezTo>
                    <a:pt x="2669" y="6639"/>
                    <a:pt x="2669" y="6639"/>
                    <a:pt x="2702" y="6639"/>
                  </a:cubicBezTo>
                  <a:cubicBezTo>
                    <a:pt x="1935" y="6472"/>
                    <a:pt x="1335" y="6038"/>
                    <a:pt x="934" y="5371"/>
                  </a:cubicBezTo>
                  <a:cubicBezTo>
                    <a:pt x="668" y="4938"/>
                    <a:pt x="534" y="4471"/>
                    <a:pt x="534" y="3937"/>
                  </a:cubicBezTo>
                  <a:cubicBezTo>
                    <a:pt x="901" y="4137"/>
                    <a:pt x="1301" y="4270"/>
                    <a:pt x="1735" y="4270"/>
                  </a:cubicBezTo>
                  <a:cubicBezTo>
                    <a:pt x="1168" y="3837"/>
                    <a:pt x="768" y="3303"/>
                    <a:pt x="634" y="2603"/>
                  </a:cubicBezTo>
                  <a:cubicBezTo>
                    <a:pt x="467" y="1902"/>
                    <a:pt x="568" y="1268"/>
                    <a:pt x="901" y="634"/>
                  </a:cubicBezTo>
                  <a:cubicBezTo>
                    <a:pt x="2402" y="2369"/>
                    <a:pt x="4270" y="3336"/>
                    <a:pt x="6538" y="3470"/>
                  </a:cubicBezTo>
                  <a:cubicBezTo>
                    <a:pt x="6538" y="3370"/>
                    <a:pt x="6505" y="3270"/>
                    <a:pt x="6505" y="3170"/>
                  </a:cubicBezTo>
                  <a:cubicBezTo>
                    <a:pt x="6405" y="2536"/>
                    <a:pt x="6538" y="1935"/>
                    <a:pt x="6905" y="1402"/>
                  </a:cubicBezTo>
                  <a:cubicBezTo>
                    <a:pt x="7339" y="735"/>
                    <a:pt x="7939" y="301"/>
                    <a:pt x="8740" y="167"/>
                  </a:cubicBezTo>
                  <a:cubicBezTo>
                    <a:pt x="9674" y="1"/>
                    <a:pt x="10475" y="268"/>
                    <a:pt x="11142" y="935"/>
                  </a:cubicBezTo>
                  <a:cubicBezTo>
                    <a:pt x="11175" y="968"/>
                    <a:pt x="11208" y="968"/>
                    <a:pt x="11275" y="968"/>
                  </a:cubicBezTo>
                  <a:cubicBezTo>
                    <a:pt x="11842" y="835"/>
                    <a:pt x="12376" y="634"/>
                    <a:pt x="12876" y="368"/>
                  </a:cubicBezTo>
                  <a:cubicBezTo>
                    <a:pt x="12876" y="334"/>
                    <a:pt x="12910" y="334"/>
                    <a:pt x="12910" y="334"/>
                  </a:cubicBezTo>
                  <a:lnTo>
                    <a:pt x="12910" y="334"/>
                  </a:lnTo>
                  <a:cubicBezTo>
                    <a:pt x="12710" y="968"/>
                    <a:pt x="12309" y="1468"/>
                    <a:pt x="11742" y="1835"/>
                  </a:cubicBezTo>
                  <a:cubicBezTo>
                    <a:pt x="12276" y="1769"/>
                    <a:pt x="12776" y="1635"/>
                    <a:pt x="13277" y="1402"/>
                  </a:cubicBezTo>
                  <a:lnTo>
                    <a:pt x="13277" y="1435"/>
                  </a:lnTo>
                  <a:cubicBezTo>
                    <a:pt x="13177" y="1568"/>
                    <a:pt x="13076" y="1702"/>
                    <a:pt x="12976" y="1835"/>
                  </a:cubicBezTo>
                  <a:cubicBezTo>
                    <a:pt x="12676" y="2202"/>
                    <a:pt x="12343" y="2502"/>
                    <a:pt x="11976" y="2769"/>
                  </a:cubicBezTo>
                  <a:cubicBezTo>
                    <a:pt x="11942" y="2803"/>
                    <a:pt x="11942" y="2836"/>
                    <a:pt x="11942" y="2869"/>
                  </a:cubicBezTo>
                  <a:cubicBezTo>
                    <a:pt x="11942" y="3270"/>
                    <a:pt x="11942" y="3670"/>
                    <a:pt x="11876" y="4070"/>
                  </a:cubicBezTo>
                  <a:cubicBezTo>
                    <a:pt x="11776" y="4938"/>
                    <a:pt x="11542" y="5738"/>
                    <a:pt x="11175" y="6505"/>
                  </a:cubicBezTo>
                  <a:cubicBezTo>
                    <a:pt x="10808" y="7306"/>
                    <a:pt x="10308" y="8040"/>
                    <a:pt x="9707" y="8674"/>
                  </a:cubicBezTo>
                  <a:cubicBezTo>
                    <a:pt x="8673" y="9741"/>
                    <a:pt x="7406" y="10441"/>
                    <a:pt x="5971" y="10742"/>
                  </a:cubicBezTo>
                  <a:cubicBezTo>
                    <a:pt x="5438" y="10875"/>
                    <a:pt x="4937" y="10908"/>
                    <a:pt x="4437" y="10942"/>
                  </a:cubicBezTo>
                  <a:cubicBezTo>
                    <a:pt x="2869" y="10975"/>
                    <a:pt x="1401" y="10575"/>
                    <a:pt x="67" y="9774"/>
                  </a:cubicBezTo>
                  <a:cubicBezTo>
                    <a:pt x="34" y="9741"/>
                    <a:pt x="34" y="9741"/>
                    <a:pt x="0" y="9708"/>
                  </a:cubicBezTo>
                  <a:cubicBezTo>
                    <a:pt x="968" y="9808"/>
                    <a:pt x="1868" y="9708"/>
                    <a:pt x="2736" y="9341"/>
                  </a:cubicBezTo>
                  <a:cubicBezTo>
                    <a:pt x="3203" y="9141"/>
                    <a:pt x="3636" y="8907"/>
                    <a:pt x="4037" y="8573"/>
                  </a:cubicBezTo>
                  <a:close/>
                </a:path>
              </a:pathLst>
            </a:custGeom>
            <a:solidFill>
              <a:srgbClr val="00B0F0"/>
            </a:solidFill>
            <a:ln w="9525" cap="flat" cmpd="sng">
              <a:solidFill>
                <a:schemeClr val="accent2">
                  <a:lumMod val="1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3" name="Google Shape;931;p60">
            <a:extLst>
              <a:ext uri="{FF2B5EF4-FFF2-40B4-BE49-F238E27FC236}">
                <a16:creationId xmlns:a16="http://schemas.microsoft.com/office/drawing/2014/main" id="{BB2E48A2-1EE2-2A13-9175-3B29B13E5AEB}"/>
              </a:ext>
            </a:extLst>
          </p:cNvPr>
          <p:cNvGrpSpPr/>
          <p:nvPr/>
        </p:nvGrpSpPr>
        <p:grpSpPr>
          <a:xfrm>
            <a:off x="7010756" y="3031312"/>
            <a:ext cx="401700" cy="401700"/>
            <a:chOff x="4637251" y="2720295"/>
            <a:chExt cx="401700" cy="401700"/>
          </a:xfrm>
          <a:solidFill>
            <a:schemeClr val="accent2">
              <a:lumMod val="50000"/>
            </a:schemeClr>
          </a:solidFill>
        </p:grpSpPr>
        <p:sp>
          <p:nvSpPr>
            <p:cNvPr id="44" name="Google Shape;932;p60">
              <a:extLst>
                <a:ext uri="{FF2B5EF4-FFF2-40B4-BE49-F238E27FC236}">
                  <a16:creationId xmlns:a16="http://schemas.microsoft.com/office/drawing/2014/main" id="{13B998BD-74AD-E85C-5F00-7B9F9ED961C6}"/>
                </a:ext>
              </a:extLst>
            </p:cNvPr>
            <p:cNvSpPr/>
            <p:nvPr/>
          </p:nvSpPr>
          <p:spPr>
            <a:xfrm>
              <a:off x="4637251" y="2720295"/>
              <a:ext cx="401700" cy="401700"/>
            </a:xfrm>
            <a:prstGeom prst="roundRect">
              <a:avLst>
                <a:gd name="adj" fmla="val 16667"/>
              </a:avLst>
            </a:prstGeom>
            <a:grp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endParaRPr>
            </a:p>
          </p:txBody>
        </p:sp>
        <p:grpSp>
          <p:nvGrpSpPr>
            <p:cNvPr id="45" name="Google Shape;933;p60">
              <a:extLst>
                <a:ext uri="{FF2B5EF4-FFF2-40B4-BE49-F238E27FC236}">
                  <a16:creationId xmlns:a16="http://schemas.microsoft.com/office/drawing/2014/main" id="{266A2B4F-4043-F1B3-2B2E-989DC4066F9E}"/>
                </a:ext>
              </a:extLst>
            </p:cNvPr>
            <p:cNvGrpSpPr/>
            <p:nvPr/>
          </p:nvGrpSpPr>
          <p:grpSpPr>
            <a:xfrm>
              <a:off x="4750014" y="2833050"/>
              <a:ext cx="176174" cy="176190"/>
              <a:chOff x="5183619" y="2845488"/>
              <a:chExt cx="166375" cy="166374"/>
            </a:xfrm>
            <a:grpFill/>
          </p:grpSpPr>
          <p:sp>
            <p:nvSpPr>
              <p:cNvPr id="46" name="Google Shape;934;p60">
                <a:extLst>
                  <a:ext uri="{FF2B5EF4-FFF2-40B4-BE49-F238E27FC236}">
                    <a16:creationId xmlns:a16="http://schemas.microsoft.com/office/drawing/2014/main" id="{3E9AD4B6-BCCA-FA01-DF4C-1D08D59FD495}"/>
                  </a:ext>
                </a:extLst>
              </p:cNvPr>
              <p:cNvSpPr/>
              <p:nvPr/>
            </p:nvSpPr>
            <p:spPr>
              <a:xfrm>
                <a:off x="5183619" y="2845488"/>
                <a:ext cx="40130" cy="166373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11343" extrusionOk="0">
                    <a:moveTo>
                      <a:pt x="1368" y="1"/>
                    </a:moveTo>
                    <a:cubicBezTo>
                      <a:pt x="601" y="1"/>
                      <a:pt x="1" y="635"/>
                      <a:pt x="1" y="1368"/>
                    </a:cubicBezTo>
                    <a:cubicBezTo>
                      <a:pt x="1" y="2136"/>
                      <a:pt x="601" y="2736"/>
                      <a:pt x="1368" y="2736"/>
                    </a:cubicBezTo>
                    <a:cubicBezTo>
                      <a:pt x="2136" y="2736"/>
                      <a:pt x="2736" y="2136"/>
                      <a:pt x="2736" y="1368"/>
                    </a:cubicBezTo>
                    <a:cubicBezTo>
                      <a:pt x="2736" y="635"/>
                      <a:pt x="2136" y="1"/>
                      <a:pt x="1368" y="1"/>
                    </a:cubicBezTo>
                    <a:close/>
                    <a:moveTo>
                      <a:pt x="201" y="3770"/>
                    </a:moveTo>
                    <a:lnTo>
                      <a:pt x="201" y="11342"/>
                    </a:lnTo>
                    <a:lnTo>
                      <a:pt x="2536" y="11342"/>
                    </a:lnTo>
                    <a:lnTo>
                      <a:pt x="2536" y="3770"/>
                    </a:lnTo>
                    <a:close/>
                  </a:path>
                </a:pathLst>
              </a:custGeom>
              <a:grp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7" name="Google Shape;935;p60">
                <a:extLst>
                  <a:ext uri="{FF2B5EF4-FFF2-40B4-BE49-F238E27FC236}">
                    <a16:creationId xmlns:a16="http://schemas.microsoft.com/office/drawing/2014/main" id="{029937D0-B4DE-23F7-4B1B-4D493DB07E5E}"/>
                  </a:ext>
                </a:extLst>
              </p:cNvPr>
              <p:cNvSpPr/>
              <p:nvPr/>
            </p:nvSpPr>
            <p:spPr>
              <a:xfrm>
                <a:off x="5242819" y="2897851"/>
                <a:ext cx="107175" cy="114010"/>
              </a:xfrm>
              <a:custGeom>
                <a:avLst/>
                <a:gdLst/>
                <a:ahLst/>
                <a:cxnLst/>
                <a:rect l="l" t="t" r="r" b="b"/>
                <a:pathLst>
                  <a:path w="7307" h="7773" extrusionOk="0">
                    <a:moveTo>
                      <a:pt x="4504" y="0"/>
                    </a:moveTo>
                    <a:cubicBezTo>
                      <a:pt x="3337" y="0"/>
                      <a:pt x="2569" y="634"/>
                      <a:pt x="2269" y="1234"/>
                    </a:cubicBezTo>
                    <a:lnTo>
                      <a:pt x="2236" y="1234"/>
                    </a:lnTo>
                    <a:lnTo>
                      <a:pt x="2236" y="200"/>
                    </a:lnTo>
                    <a:lnTo>
                      <a:pt x="1" y="200"/>
                    </a:lnTo>
                    <a:lnTo>
                      <a:pt x="1" y="7772"/>
                    </a:lnTo>
                    <a:lnTo>
                      <a:pt x="2336" y="7772"/>
                    </a:lnTo>
                    <a:lnTo>
                      <a:pt x="2336" y="4036"/>
                    </a:lnTo>
                    <a:cubicBezTo>
                      <a:pt x="2336" y="3036"/>
                      <a:pt x="2536" y="2068"/>
                      <a:pt x="3737" y="2068"/>
                    </a:cubicBezTo>
                    <a:cubicBezTo>
                      <a:pt x="4938" y="2068"/>
                      <a:pt x="4971" y="3202"/>
                      <a:pt x="4971" y="4103"/>
                    </a:cubicBezTo>
                    <a:lnTo>
                      <a:pt x="4971" y="7772"/>
                    </a:lnTo>
                    <a:lnTo>
                      <a:pt x="7306" y="7772"/>
                    </a:lnTo>
                    <a:lnTo>
                      <a:pt x="7306" y="3603"/>
                    </a:lnTo>
                    <a:cubicBezTo>
                      <a:pt x="7306" y="1568"/>
                      <a:pt x="6872" y="0"/>
                      <a:pt x="4504" y="0"/>
                    </a:cubicBezTo>
                    <a:close/>
                  </a:path>
                </a:pathLst>
              </a:custGeom>
              <a:grpFill/>
              <a:ln w="9525" cap="flat" cmpd="sng">
                <a:solidFill>
                  <a:schemeClr val="accent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48" name="Google Shape;10246;p76">
            <a:extLst>
              <a:ext uri="{FF2B5EF4-FFF2-40B4-BE49-F238E27FC236}">
                <a16:creationId xmlns:a16="http://schemas.microsoft.com/office/drawing/2014/main" id="{039786BA-B2EA-A605-591E-1E3B3765FEBD}"/>
              </a:ext>
            </a:extLst>
          </p:cNvPr>
          <p:cNvGrpSpPr/>
          <p:nvPr/>
        </p:nvGrpSpPr>
        <p:grpSpPr>
          <a:xfrm>
            <a:off x="4474173" y="3509326"/>
            <a:ext cx="366269" cy="368091"/>
            <a:chOff x="-62150375" y="2664925"/>
            <a:chExt cx="316650" cy="318225"/>
          </a:xfrm>
          <a:solidFill>
            <a:srgbClr val="002060"/>
          </a:solidFill>
        </p:grpSpPr>
        <p:sp>
          <p:nvSpPr>
            <p:cNvPr id="49" name="Google Shape;10247;p76">
              <a:extLst>
                <a:ext uri="{FF2B5EF4-FFF2-40B4-BE49-F238E27FC236}">
                  <a16:creationId xmlns:a16="http://schemas.microsoft.com/office/drawing/2014/main" id="{F994F169-BBD5-997F-4EF1-0F94E061610B}"/>
                </a:ext>
              </a:extLst>
            </p:cNvPr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grp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248;p76">
              <a:extLst>
                <a:ext uri="{FF2B5EF4-FFF2-40B4-BE49-F238E27FC236}">
                  <a16:creationId xmlns:a16="http://schemas.microsoft.com/office/drawing/2014/main" id="{C966BBDC-DD0C-3D22-4658-5FD995F36D01}"/>
                </a:ext>
              </a:extLst>
            </p:cNvPr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grp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249;p76">
              <a:extLst>
                <a:ext uri="{FF2B5EF4-FFF2-40B4-BE49-F238E27FC236}">
                  <a16:creationId xmlns:a16="http://schemas.microsoft.com/office/drawing/2014/main" id="{D1BB8FBD-0ED9-9E3A-0859-6293D4F54E26}"/>
                </a:ext>
              </a:extLst>
            </p:cNvPr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10250;p76">
              <a:extLst>
                <a:ext uri="{FF2B5EF4-FFF2-40B4-BE49-F238E27FC236}">
                  <a16:creationId xmlns:a16="http://schemas.microsoft.com/office/drawing/2014/main" id="{511D99A4-65A0-7597-1444-8545689B6296}"/>
                </a:ext>
              </a:extLst>
            </p:cNvPr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grpFill/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11650;p80">
            <a:extLst>
              <a:ext uri="{FF2B5EF4-FFF2-40B4-BE49-F238E27FC236}">
                <a16:creationId xmlns:a16="http://schemas.microsoft.com/office/drawing/2014/main" id="{D4402C93-4F6C-2CDE-1A6A-AD44B0787BB6}"/>
              </a:ext>
            </a:extLst>
          </p:cNvPr>
          <p:cNvGrpSpPr/>
          <p:nvPr/>
        </p:nvGrpSpPr>
        <p:grpSpPr>
          <a:xfrm>
            <a:off x="6332236" y="3318607"/>
            <a:ext cx="407391" cy="407391"/>
            <a:chOff x="5012603" y="2571753"/>
            <a:chExt cx="417024" cy="417024"/>
          </a:xfrm>
          <a:solidFill>
            <a:srgbClr val="00B0F0"/>
          </a:solidFill>
        </p:grpSpPr>
        <p:sp>
          <p:nvSpPr>
            <p:cNvPr id="54" name="Google Shape;11651;p80">
              <a:extLst>
                <a:ext uri="{FF2B5EF4-FFF2-40B4-BE49-F238E27FC236}">
                  <a16:creationId xmlns:a16="http://schemas.microsoft.com/office/drawing/2014/main" id="{6BF23B5E-3893-F9E8-9E24-257D460C87A9}"/>
                </a:ext>
              </a:extLst>
            </p:cNvPr>
            <p:cNvSpPr/>
            <p:nvPr/>
          </p:nvSpPr>
          <p:spPr>
            <a:xfrm>
              <a:off x="5088136" y="2630241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11652;p80">
              <a:extLst>
                <a:ext uri="{FF2B5EF4-FFF2-40B4-BE49-F238E27FC236}">
                  <a16:creationId xmlns:a16="http://schemas.microsoft.com/office/drawing/2014/main" id="{8B0C125E-EC7B-AD83-B2D2-F09704DF22E9}"/>
                </a:ext>
              </a:extLst>
            </p:cNvPr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grpFill/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5"/>
          <p:cNvSpPr txBox="1">
            <a:spLocks noGrp="1"/>
          </p:cNvSpPr>
          <p:nvPr>
            <p:ph type="title"/>
          </p:nvPr>
        </p:nvSpPr>
        <p:spPr>
          <a:xfrm>
            <a:off x="2935793" y="585182"/>
            <a:ext cx="3272414" cy="59102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Objectives</a:t>
            </a:r>
            <a:endParaRPr sz="28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7" name="Google Shape;447;p35"/>
          <p:cNvSpPr/>
          <p:nvPr/>
        </p:nvSpPr>
        <p:spPr>
          <a:xfrm>
            <a:off x="7807062" y="4231136"/>
            <a:ext cx="384083" cy="384016"/>
          </a:xfrm>
          <a:custGeom>
            <a:avLst/>
            <a:gdLst/>
            <a:ahLst/>
            <a:cxnLst/>
            <a:rect l="l" t="t" r="r" b="b"/>
            <a:pathLst>
              <a:path w="31690" h="31691" extrusionOk="0">
                <a:moveTo>
                  <a:pt x="15845" y="1"/>
                </a:moveTo>
                <a:lnTo>
                  <a:pt x="12342" y="12343"/>
                </a:lnTo>
                <a:lnTo>
                  <a:pt x="0" y="15846"/>
                </a:lnTo>
                <a:lnTo>
                  <a:pt x="12342" y="19382"/>
                </a:lnTo>
                <a:lnTo>
                  <a:pt x="15845" y="31690"/>
                </a:lnTo>
                <a:lnTo>
                  <a:pt x="19381" y="19382"/>
                </a:lnTo>
                <a:lnTo>
                  <a:pt x="31689" y="15846"/>
                </a:lnTo>
                <a:lnTo>
                  <a:pt x="19381" y="12343"/>
                </a:lnTo>
                <a:lnTo>
                  <a:pt x="15845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5"/>
          <p:cNvSpPr/>
          <p:nvPr/>
        </p:nvSpPr>
        <p:spPr>
          <a:xfrm>
            <a:off x="715836" y="869097"/>
            <a:ext cx="384060" cy="384060"/>
          </a:xfrm>
          <a:custGeom>
            <a:avLst/>
            <a:gdLst/>
            <a:ahLst/>
            <a:cxnLst/>
            <a:rect l="l" t="t" r="r" b="b"/>
            <a:pathLst>
              <a:path w="23985" h="23985" extrusionOk="0">
                <a:moveTo>
                  <a:pt x="1" y="0"/>
                </a:moveTo>
                <a:lnTo>
                  <a:pt x="8373" y="11208"/>
                </a:lnTo>
                <a:lnTo>
                  <a:pt x="3170" y="11976"/>
                </a:lnTo>
                <a:lnTo>
                  <a:pt x="8373" y="12710"/>
                </a:lnTo>
                <a:lnTo>
                  <a:pt x="1" y="23984"/>
                </a:lnTo>
                <a:lnTo>
                  <a:pt x="11209" y="15545"/>
                </a:lnTo>
                <a:lnTo>
                  <a:pt x="11976" y="20782"/>
                </a:lnTo>
                <a:lnTo>
                  <a:pt x="12710" y="15545"/>
                </a:lnTo>
                <a:lnTo>
                  <a:pt x="23985" y="23984"/>
                </a:lnTo>
                <a:lnTo>
                  <a:pt x="23985" y="23984"/>
                </a:lnTo>
                <a:lnTo>
                  <a:pt x="15545" y="12710"/>
                </a:lnTo>
                <a:lnTo>
                  <a:pt x="20782" y="11976"/>
                </a:lnTo>
                <a:lnTo>
                  <a:pt x="15545" y="11208"/>
                </a:lnTo>
                <a:lnTo>
                  <a:pt x="23985" y="0"/>
                </a:lnTo>
                <a:lnTo>
                  <a:pt x="12710" y="8373"/>
                </a:lnTo>
                <a:lnTo>
                  <a:pt x="11976" y="3169"/>
                </a:lnTo>
                <a:lnTo>
                  <a:pt x="11209" y="8373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393;p34">
            <a:extLst>
              <a:ext uri="{FF2B5EF4-FFF2-40B4-BE49-F238E27FC236}">
                <a16:creationId xmlns:a16="http://schemas.microsoft.com/office/drawing/2014/main" id="{5357613C-0809-6A8F-6ED3-C655FA50AD2C}"/>
              </a:ext>
            </a:extLst>
          </p:cNvPr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3225" t="5338" r="1717"/>
          <a:stretch/>
        </p:blipFill>
        <p:spPr>
          <a:xfrm>
            <a:off x="585248" y="1330111"/>
            <a:ext cx="2908917" cy="26677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  <a:softEdge rad="635000"/>
          </a:effectLst>
        </p:spPr>
      </p:pic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30AF879C-3804-0E50-98DC-DE19D4A366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9357215"/>
              </p:ext>
            </p:extLst>
          </p:nvPr>
        </p:nvGraphicFramePr>
        <p:xfrm>
          <a:off x="3494165" y="1972985"/>
          <a:ext cx="4701091" cy="1807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67BC4AB-2DF0-8997-AEB5-86DEC3727ACE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02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72B68-E7DD-3E81-604F-90BB4062D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COOL XiaoWei" panose="020B0604020202020204" charset="0"/>
                <a:ea typeface="ZCOOL XiaoWei" panose="020B0604020202020204" charset="0"/>
                <a:cs typeface="Amatic SC" panose="00000500000000000000" pitchFamily="2" charset="-79"/>
              </a:rPr>
              <a:t>Motivation</a:t>
            </a:r>
            <a:endParaRPr lang="en-US" dirty="0">
              <a:latin typeface="ZCOOL XiaoWei" panose="020B0604020202020204" charset="0"/>
              <a:ea typeface="ZCOOL XiaoWei" panose="020B0604020202020204" charset="0"/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4F7473E7-EDCC-6F35-D5D1-367766666B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9404548"/>
              </p:ext>
            </p:extLst>
          </p:nvPr>
        </p:nvGraphicFramePr>
        <p:xfrm>
          <a:off x="713225" y="1292612"/>
          <a:ext cx="4709380" cy="3181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0" name="Google Shape;12802;p75">
            <a:extLst>
              <a:ext uri="{FF2B5EF4-FFF2-40B4-BE49-F238E27FC236}">
                <a16:creationId xmlns:a16="http://schemas.microsoft.com/office/drawing/2014/main" id="{4BBDC69B-9C46-E1B3-E87A-4583A3ABE538}"/>
              </a:ext>
            </a:extLst>
          </p:cNvPr>
          <p:cNvGrpSpPr/>
          <p:nvPr/>
        </p:nvGrpSpPr>
        <p:grpSpPr>
          <a:xfrm>
            <a:off x="7293770" y="2360528"/>
            <a:ext cx="515994" cy="435292"/>
            <a:chOff x="5618805" y="2440924"/>
            <a:chExt cx="345292" cy="342618"/>
          </a:xfrm>
        </p:grpSpPr>
        <p:sp>
          <p:nvSpPr>
            <p:cNvPr id="11" name="Google Shape;12803;p75">
              <a:extLst>
                <a:ext uri="{FF2B5EF4-FFF2-40B4-BE49-F238E27FC236}">
                  <a16:creationId xmlns:a16="http://schemas.microsoft.com/office/drawing/2014/main" id="{88452DB0-1A1A-D6F4-9B21-B89CB669552B}"/>
                </a:ext>
              </a:extLst>
            </p:cNvPr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804;p75">
              <a:extLst>
                <a:ext uri="{FF2B5EF4-FFF2-40B4-BE49-F238E27FC236}">
                  <a16:creationId xmlns:a16="http://schemas.microsoft.com/office/drawing/2014/main" id="{9822288B-0416-2280-7AB3-D6C3FED2FBBD}"/>
                </a:ext>
              </a:extLst>
            </p:cNvPr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805;p75">
              <a:extLst>
                <a:ext uri="{FF2B5EF4-FFF2-40B4-BE49-F238E27FC236}">
                  <a16:creationId xmlns:a16="http://schemas.microsoft.com/office/drawing/2014/main" id="{AD976B6D-1C8A-7855-67E3-BD8CBBF7E897}"/>
                </a:ext>
              </a:extLst>
            </p:cNvPr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806;p75">
              <a:extLst>
                <a:ext uri="{FF2B5EF4-FFF2-40B4-BE49-F238E27FC236}">
                  <a16:creationId xmlns:a16="http://schemas.microsoft.com/office/drawing/2014/main" id="{17ADEB49-4E68-7722-4F22-93229E6A20A4}"/>
                </a:ext>
              </a:extLst>
            </p:cNvPr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807;p75">
              <a:extLst>
                <a:ext uri="{FF2B5EF4-FFF2-40B4-BE49-F238E27FC236}">
                  <a16:creationId xmlns:a16="http://schemas.microsoft.com/office/drawing/2014/main" id="{97FE2994-8F0E-39A5-448E-C175CD991B5B}"/>
                </a:ext>
              </a:extLst>
            </p:cNvPr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3024;p75">
            <a:extLst>
              <a:ext uri="{FF2B5EF4-FFF2-40B4-BE49-F238E27FC236}">
                <a16:creationId xmlns:a16="http://schemas.microsoft.com/office/drawing/2014/main" id="{CBB8A81C-FCF8-9F46-22F7-FD2DEECAF2EC}"/>
              </a:ext>
            </a:extLst>
          </p:cNvPr>
          <p:cNvGrpSpPr/>
          <p:nvPr/>
        </p:nvGrpSpPr>
        <p:grpSpPr>
          <a:xfrm>
            <a:off x="6849903" y="1681794"/>
            <a:ext cx="561022" cy="616566"/>
            <a:chOff x="2780301" y="1521896"/>
            <a:chExt cx="333133" cy="321037"/>
          </a:xfrm>
        </p:grpSpPr>
        <p:sp>
          <p:nvSpPr>
            <p:cNvPr id="17" name="Google Shape;13025;p75">
              <a:extLst>
                <a:ext uri="{FF2B5EF4-FFF2-40B4-BE49-F238E27FC236}">
                  <a16:creationId xmlns:a16="http://schemas.microsoft.com/office/drawing/2014/main" id="{94E00198-F9C7-B08E-98ED-9B53139C6E97}"/>
                </a:ext>
              </a:extLst>
            </p:cNvPr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026;p75">
              <a:extLst>
                <a:ext uri="{FF2B5EF4-FFF2-40B4-BE49-F238E27FC236}">
                  <a16:creationId xmlns:a16="http://schemas.microsoft.com/office/drawing/2014/main" id="{A05E415D-425C-01AD-8DF6-E7C2BF55738F}"/>
                </a:ext>
              </a:extLst>
            </p:cNvPr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027;p75">
              <a:extLst>
                <a:ext uri="{FF2B5EF4-FFF2-40B4-BE49-F238E27FC236}">
                  <a16:creationId xmlns:a16="http://schemas.microsoft.com/office/drawing/2014/main" id="{943953C2-CFEA-EAAC-E07E-42128A051510}"/>
                </a:ext>
              </a:extLst>
            </p:cNvPr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028;p75">
              <a:extLst>
                <a:ext uri="{FF2B5EF4-FFF2-40B4-BE49-F238E27FC236}">
                  <a16:creationId xmlns:a16="http://schemas.microsoft.com/office/drawing/2014/main" id="{55C41DBB-70BB-0D0A-2CC7-3A618C64F5D0}"/>
                </a:ext>
              </a:extLst>
            </p:cNvPr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029;p75">
              <a:extLst>
                <a:ext uri="{FF2B5EF4-FFF2-40B4-BE49-F238E27FC236}">
                  <a16:creationId xmlns:a16="http://schemas.microsoft.com/office/drawing/2014/main" id="{81993FB2-6F25-8C9F-CB3D-224A123FE168}"/>
                </a:ext>
              </a:extLst>
            </p:cNvPr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030;p75">
              <a:extLst>
                <a:ext uri="{FF2B5EF4-FFF2-40B4-BE49-F238E27FC236}">
                  <a16:creationId xmlns:a16="http://schemas.microsoft.com/office/drawing/2014/main" id="{1255DBD6-7379-026F-853D-AE84C6B97A37}"/>
                </a:ext>
              </a:extLst>
            </p:cNvPr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031;p75">
              <a:extLst>
                <a:ext uri="{FF2B5EF4-FFF2-40B4-BE49-F238E27FC236}">
                  <a16:creationId xmlns:a16="http://schemas.microsoft.com/office/drawing/2014/main" id="{58F2F6E2-AAEA-99E1-358C-80BDBC0B5B12}"/>
                </a:ext>
              </a:extLst>
            </p:cNvPr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032;p75">
              <a:extLst>
                <a:ext uri="{FF2B5EF4-FFF2-40B4-BE49-F238E27FC236}">
                  <a16:creationId xmlns:a16="http://schemas.microsoft.com/office/drawing/2014/main" id="{37E30747-00C5-660F-38E0-F06A736703E4}"/>
                </a:ext>
              </a:extLst>
            </p:cNvPr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033;p75">
              <a:extLst>
                <a:ext uri="{FF2B5EF4-FFF2-40B4-BE49-F238E27FC236}">
                  <a16:creationId xmlns:a16="http://schemas.microsoft.com/office/drawing/2014/main" id="{C04D11EC-1176-48A8-BBC6-8EBD96C40471}"/>
                </a:ext>
              </a:extLst>
            </p:cNvPr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034;p75">
              <a:extLst>
                <a:ext uri="{FF2B5EF4-FFF2-40B4-BE49-F238E27FC236}">
                  <a16:creationId xmlns:a16="http://schemas.microsoft.com/office/drawing/2014/main" id="{31033413-53C4-8A2C-E33A-AA66143B6CC5}"/>
                </a:ext>
              </a:extLst>
            </p:cNvPr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035;p75">
              <a:extLst>
                <a:ext uri="{FF2B5EF4-FFF2-40B4-BE49-F238E27FC236}">
                  <a16:creationId xmlns:a16="http://schemas.microsoft.com/office/drawing/2014/main" id="{339A72C6-3D4B-A11A-00C4-272D233DCF0C}"/>
                </a:ext>
              </a:extLst>
            </p:cNvPr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036;p75">
              <a:extLst>
                <a:ext uri="{FF2B5EF4-FFF2-40B4-BE49-F238E27FC236}">
                  <a16:creationId xmlns:a16="http://schemas.microsoft.com/office/drawing/2014/main" id="{15033811-C460-B2D7-A87C-A08041ED5277}"/>
                </a:ext>
              </a:extLst>
            </p:cNvPr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037;p75">
              <a:extLst>
                <a:ext uri="{FF2B5EF4-FFF2-40B4-BE49-F238E27FC236}">
                  <a16:creationId xmlns:a16="http://schemas.microsoft.com/office/drawing/2014/main" id="{706BE3F3-9B6E-DDC3-2610-2A0D8300CFC2}"/>
                </a:ext>
              </a:extLst>
            </p:cNvPr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038;p75">
              <a:extLst>
                <a:ext uri="{FF2B5EF4-FFF2-40B4-BE49-F238E27FC236}">
                  <a16:creationId xmlns:a16="http://schemas.microsoft.com/office/drawing/2014/main" id="{5FD673E3-0B7F-03EE-73E6-6FCCC5B1467D}"/>
                </a:ext>
              </a:extLst>
            </p:cNvPr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039;p75">
              <a:extLst>
                <a:ext uri="{FF2B5EF4-FFF2-40B4-BE49-F238E27FC236}">
                  <a16:creationId xmlns:a16="http://schemas.microsoft.com/office/drawing/2014/main" id="{957CB57B-0208-50A4-7769-16140B2F9175}"/>
                </a:ext>
              </a:extLst>
            </p:cNvPr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040;p75">
              <a:extLst>
                <a:ext uri="{FF2B5EF4-FFF2-40B4-BE49-F238E27FC236}">
                  <a16:creationId xmlns:a16="http://schemas.microsoft.com/office/drawing/2014/main" id="{B8929CD1-606D-2D4C-D5EF-435ABE95406D}"/>
                </a:ext>
              </a:extLst>
            </p:cNvPr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041;p75">
              <a:extLst>
                <a:ext uri="{FF2B5EF4-FFF2-40B4-BE49-F238E27FC236}">
                  <a16:creationId xmlns:a16="http://schemas.microsoft.com/office/drawing/2014/main" id="{A370D52E-53C0-66AB-4C1F-BC50C2B4AA00}"/>
                </a:ext>
              </a:extLst>
            </p:cNvPr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042;p75">
              <a:extLst>
                <a:ext uri="{FF2B5EF4-FFF2-40B4-BE49-F238E27FC236}">
                  <a16:creationId xmlns:a16="http://schemas.microsoft.com/office/drawing/2014/main" id="{E6F8DB14-4960-2C49-D409-9C11FF430635}"/>
                </a:ext>
              </a:extLst>
            </p:cNvPr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043;p75">
              <a:extLst>
                <a:ext uri="{FF2B5EF4-FFF2-40B4-BE49-F238E27FC236}">
                  <a16:creationId xmlns:a16="http://schemas.microsoft.com/office/drawing/2014/main" id="{D8CBCD79-5621-6831-DA35-26E7FB480FB4}"/>
                </a:ext>
              </a:extLst>
            </p:cNvPr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044;p75">
              <a:extLst>
                <a:ext uri="{FF2B5EF4-FFF2-40B4-BE49-F238E27FC236}">
                  <a16:creationId xmlns:a16="http://schemas.microsoft.com/office/drawing/2014/main" id="{BC425273-4DA7-5CF9-AD09-97ED95767852}"/>
                </a:ext>
              </a:extLst>
            </p:cNvPr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12780;p75">
            <a:extLst>
              <a:ext uri="{FF2B5EF4-FFF2-40B4-BE49-F238E27FC236}">
                <a16:creationId xmlns:a16="http://schemas.microsoft.com/office/drawing/2014/main" id="{3708EC91-E132-62BC-3E09-730DA565F40E}"/>
              </a:ext>
            </a:extLst>
          </p:cNvPr>
          <p:cNvGrpSpPr/>
          <p:nvPr/>
        </p:nvGrpSpPr>
        <p:grpSpPr>
          <a:xfrm>
            <a:off x="6828081" y="1057520"/>
            <a:ext cx="823978" cy="494128"/>
            <a:chOff x="3207778" y="2474632"/>
            <a:chExt cx="419933" cy="275170"/>
          </a:xfrm>
        </p:grpSpPr>
        <p:sp>
          <p:nvSpPr>
            <p:cNvPr id="38" name="Google Shape;12781;p75">
              <a:extLst>
                <a:ext uri="{FF2B5EF4-FFF2-40B4-BE49-F238E27FC236}">
                  <a16:creationId xmlns:a16="http://schemas.microsoft.com/office/drawing/2014/main" id="{C69D042F-2E01-B9BE-C665-7F2F74DD6A77}"/>
                </a:ext>
              </a:extLst>
            </p:cNvPr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782;p75">
              <a:extLst>
                <a:ext uri="{FF2B5EF4-FFF2-40B4-BE49-F238E27FC236}">
                  <a16:creationId xmlns:a16="http://schemas.microsoft.com/office/drawing/2014/main" id="{0B94D99A-12F2-67C2-F629-B0B55FF97FD9}"/>
                </a:ext>
              </a:extLst>
            </p:cNvPr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783;p75">
              <a:extLst>
                <a:ext uri="{FF2B5EF4-FFF2-40B4-BE49-F238E27FC236}">
                  <a16:creationId xmlns:a16="http://schemas.microsoft.com/office/drawing/2014/main" id="{06E788DC-1883-BFE7-6C7A-698183244CFE}"/>
                </a:ext>
              </a:extLst>
            </p:cNvPr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784;p75">
              <a:extLst>
                <a:ext uri="{FF2B5EF4-FFF2-40B4-BE49-F238E27FC236}">
                  <a16:creationId xmlns:a16="http://schemas.microsoft.com/office/drawing/2014/main" id="{4757F592-7558-4C2B-AA2A-F26FD5B7D400}"/>
                </a:ext>
              </a:extLst>
            </p:cNvPr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785;p75">
              <a:extLst>
                <a:ext uri="{FF2B5EF4-FFF2-40B4-BE49-F238E27FC236}">
                  <a16:creationId xmlns:a16="http://schemas.microsoft.com/office/drawing/2014/main" id="{6FF86124-CA28-AC26-7F3C-1A32BBECB0F1}"/>
                </a:ext>
              </a:extLst>
            </p:cNvPr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786;p75">
              <a:extLst>
                <a:ext uri="{FF2B5EF4-FFF2-40B4-BE49-F238E27FC236}">
                  <a16:creationId xmlns:a16="http://schemas.microsoft.com/office/drawing/2014/main" id="{DCD905CD-E0D4-B48A-4E6B-DAABFC5D6393}"/>
                </a:ext>
              </a:extLst>
            </p:cNvPr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787;p75">
              <a:extLst>
                <a:ext uri="{FF2B5EF4-FFF2-40B4-BE49-F238E27FC236}">
                  <a16:creationId xmlns:a16="http://schemas.microsoft.com/office/drawing/2014/main" id="{012E00FD-CA0B-0EBF-9ACD-E8E29E4714E1}"/>
                </a:ext>
              </a:extLst>
            </p:cNvPr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788;p75">
              <a:extLst>
                <a:ext uri="{FF2B5EF4-FFF2-40B4-BE49-F238E27FC236}">
                  <a16:creationId xmlns:a16="http://schemas.microsoft.com/office/drawing/2014/main" id="{5EB5AD7C-237B-4D90-03D5-8725BAD8BA2D}"/>
                </a:ext>
              </a:extLst>
            </p:cNvPr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789;p75">
              <a:extLst>
                <a:ext uri="{FF2B5EF4-FFF2-40B4-BE49-F238E27FC236}">
                  <a16:creationId xmlns:a16="http://schemas.microsoft.com/office/drawing/2014/main" id="{5C9F7F13-2DAB-9AAE-1AA8-F835DD85329C}"/>
                </a:ext>
              </a:extLst>
            </p:cNvPr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790;p75">
              <a:extLst>
                <a:ext uri="{FF2B5EF4-FFF2-40B4-BE49-F238E27FC236}">
                  <a16:creationId xmlns:a16="http://schemas.microsoft.com/office/drawing/2014/main" id="{4BAB93B1-CB1C-0C2E-5EEB-DF41C483BF27}"/>
                </a:ext>
              </a:extLst>
            </p:cNvPr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791;p75">
              <a:extLst>
                <a:ext uri="{FF2B5EF4-FFF2-40B4-BE49-F238E27FC236}">
                  <a16:creationId xmlns:a16="http://schemas.microsoft.com/office/drawing/2014/main" id="{F9C78DE6-EC7B-8C6C-288A-83356D32BF71}"/>
                </a:ext>
              </a:extLst>
            </p:cNvPr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792;p75">
              <a:extLst>
                <a:ext uri="{FF2B5EF4-FFF2-40B4-BE49-F238E27FC236}">
                  <a16:creationId xmlns:a16="http://schemas.microsoft.com/office/drawing/2014/main" id="{788E466B-3C5C-40B7-A9F1-852A2A50F8E3}"/>
                </a:ext>
              </a:extLst>
            </p:cNvPr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793;p75">
              <a:extLst>
                <a:ext uri="{FF2B5EF4-FFF2-40B4-BE49-F238E27FC236}">
                  <a16:creationId xmlns:a16="http://schemas.microsoft.com/office/drawing/2014/main" id="{EFDF8261-1DC0-CAC6-2376-14DABAB34DEE}"/>
                </a:ext>
              </a:extLst>
            </p:cNvPr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794;p75">
              <a:extLst>
                <a:ext uri="{FF2B5EF4-FFF2-40B4-BE49-F238E27FC236}">
                  <a16:creationId xmlns:a16="http://schemas.microsoft.com/office/drawing/2014/main" id="{3EC412CF-0C23-710A-AA6A-A11311E5F782}"/>
                </a:ext>
              </a:extLst>
            </p:cNvPr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9412;p69">
            <a:extLst>
              <a:ext uri="{FF2B5EF4-FFF2-40B4-BE49-F238E27FC236}">
                <a16:creationId xmlns:a16="http://schemas.microsoft.com/office/drawing/2014/main" id="{CD924DF2-D0A0-C248-AFE8-8A324362B8C0}"/>
              </a:ext>
            </a:extLst>
          </p:cNvPr>
          <p:cNvGrpSpPr/>
          <p:nvPr/>
        </p:nvGrpSpPr>
        <p:grpSpPr>
          <a:xfrm>
            <a:off x="7617033" y="1687534"/>
            <a:ext cx="621604" cy="598828"/>
            <a:chOff x="2496894" y="3680964"/>
            <a:chExt cx="357720" cy="355148"/>
          </a:xfrm>
        </p:grpSpPr>
        <p:sp>
          <p:nvSpPr>
            <p:cNvPr id="53" name="Google Shape;9413;p69">
              <a:extLst>
                <a:ext uri="{FF2B5EF4-FFF2-40B4-BE49-F238E27FC236}">
                  <a16:creationId xmlns:a16="http://schemas.microsoft.com/office/drawing/2014/main" id="{B8C3F4F4-3642-BA6E-392C-4C988015D1EA}"/>
                </a:ext>
              </a:extLst>
            </p:cNvPr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414;p69">
              <a:extLst>
                <a:ext uri="{FF2B5EF4-FFF2-40B4-BE49-F238E27FC236}">
                  <a16:creationId xmlns:a16="http://schemas.microsoft.com/office/drawing/2014/main" id="{F575F73F-F935-6BD5-ABBA-C9DC006E95D0}"/>
                </a:ext>
              </a:extLst>
            </p:cNvPr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415;p69">
              <a:extLst>
                <a:ext uri="{FF2B5EF4-FFF2-40B4-BE49-F238E27FC236}">
                  <a16:creationId xmlns:a16="http://schemas.microsoft.com/office/drawing/2014/main" id="{390223C7-3B75-33D8-AF5F-CA47ADEE6D64}"/>
                </a:ext>
              </a:extLst>
            </p:cNvPr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416;p69">
              <a:extLst>
                <a:ext uri="{FF2B5EF4-FFF2-40B4-BE49-F238E27FC236}">
                  <a16:creationId xmlns:a16="http://schemas.microsoft.com/office/drawing/2014/main" id="{DFCF4AA1-DBA4-075F-64BB-4E16D9115DA0}"/>
                </a:ext>
              </a:extLst>
            </p:cNvPr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417;p69">
              <a:extLst>
                <a:ext uri="{FF2B5EF4-FFF2-40B4-BE49-F238E27FC236}">
                  <a16:creationId xmlns:a16="http://schemas.microsoft.com/office/drawing/2014/main" id="{558B728F-C309-9BBA-E949-33FDA05209A6}"/>
                </a:ext>
              </a:extLst>
            </p:cNvPr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9406;p69">
            <a:extLst>
              <a:ext uri="{FF2B5EF4-FFF2-40B4-BE49-F238E27FC236}">
                <a16:creationId xmlns:a16="http://schemas.microsoft.com/office/drawing/2014/main" id="{D688D3E0-F491-F155-BB77-A4703D714CEA}"/>
              </a:ext>
            </a:extLst>
          </p:cNvPr>
          <p:cNvGrpSpPr/>
          <p:nvPr/>
        </p:nvGrpSpPr>
        <p:grpSpPr>
          <a:xfrm>
            <a:off x="6503950" y="2461118"/>
            <a:ext cx="750321" cy="667934"/>
            <a:chOff x="1952836" y="3680964"/>
            <a:chExt cx="357720" cy="355148"/>
          </a:xfrm>
        </p:grpSpPr>
        <p:sp>
          <p:nvSpPr>
            <p:cNvPr id="59" name="Google Shape;9407;p69">
              <a:extLst>
                <a:ext uri="{FF2B5EF4-FFF2-40B4-BE49-F238E27FC236}">
                  <a16:creationId xmlns:a16="http://schemas.microsoft.com/office/drawing/2014/main" id="{BE54DDD4-C5C6-B9B5-990E-B68061A34272}"/>
                </a:ext>
              </a:extLst>
            </p:cNvPr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408;p69">
              <a:extLst>
                <a:ext uri="{FF2B5EF4-FFF2-40B4-BE49-F238E27FC236}">
                  <a16:creationId xmlns:a16="http://schemas.microsoft.com/office/drawing/2014/main" id="{EBB6B860-6A32-1651-6D91-03F073D9CC85}"/>
                </a:ext>
              </a:extLst>
            </p:cNvPr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409;p69">
              <a:extLst>
                <a:ext uri="{FF2B5EF4-FFF2-40B4-BE49-F238E27FC236}">
                  <a16:creationId xmlns:a16="http://schemas.microsoft.com/office/drawing/2014/main" id="{7F44BF8F-329C-0CBF-DED4-7C37E2CB17DF}"/>
                </a:ext>
              </a:extLst>
            </p:cNvPr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410;p69">
              <a:extLst>
                <a:ext uri="{FF2B5EF4-FFF2-40B4-BE49-F238E27FC236}">
                  <a16:creationId xmlns:a16="http://schemas.microsoft.com/office/drawing/2014/main" id="{8E02940D-891F-D476-2AFA-5D222B54C509}"/>
                </a:ext>
              </a:extLst>
            </p:cNvPr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411;p69">
              <a:extLst>
                <a:ext uri="{FF2B5EF4-FFF2-40B4-BE49-F238E27FC236}">
                  <a16:creationId xmlns:a16="http://schemas.microsoft.com/office/drawing/2014/main" id="{DF76ADF2-444B-273B-2AEA-74BC61D7F404}"/>
                </a:ext>
              </a:extLst>
            </p:cNvPr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6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9400;p69">
            <a:extLst>
              <a:ext uri="{FF2B5EF4-FFF2-40B4-BE49-F238E27FC236}">
                <a16:creationId xmlns:a16="http://schemas.microsoft.com/office/drawing/2014/main" id="{979291CB-B77C-204F-0DA8-DB975490ED42}"/>
              </a:ext>
            </a:extLst>
          </p:cNvPr>
          <p:cNvGrpSpPr/>
          <p:nvPr/>
        </p:nvGrpSpPr>
        <p:grpSpPr>
          <a:xfrm>
            <a:off x="7684023" y="2745891"/>
            <a:ext cx="757524" cy="692308"/>
            <a:chOff x="1408777" y="3680964"/>
            <a:chExt cx="357720" cy="355147"/>
          </a:xfrm>
        </p:grpSpPr>
        <p:sp>
          <p:nvSpPr>
            <p:cNvPr id="65" name="Google Shape;9401;p69">
              <a:extLst>
                <a:ext uri="{FF2B5EF4-FFF2-40B4-BE49-F238E27FC236}">
                  <a16:creationId xmlns:a16="http://schemas.microsoft.com/office/drawing/2014/main" id="{124F7BCA-CE84-FD1E-987C-5FE9E404B1DB}"/>
                </a:ext>
              </a:extLst>
            </p:cNvPr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402;p69">
              <a:extLst>
                <a:ext uri="{FF2B5EF4-FFF2-40B4-BE49-F238E27FC236}">
                  <a16:creationId xmlns:a16="http://schemas.microsoft.com/office/drawing/2014/main" id="{25A31D3C-76D1-512F-AA42-01545B12F809}"/>
                </a:ext>
              </a:extLst>
            </p:cNvPr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403;p69">
              <a:extLst>
                <a:ext uri="{FF2B5EF4-FFF2-40B4-BE49-F238E27FC236}">
                  <a16:creationId xmlns:a16="http://schemas.microsoft.com/office/drawing/2014/main" id="{4AA5B4C8-D247-0C56-D247-16238A7469F4}"/>
                </a:ext>
              </a:extLst>
            </p:cNvPr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404;p69">
              <a:extLst>
                <a:ext uri="{FF2B5EF4-FFF2-40B4-BE49-F238E27FC236}">
                  <a16:creationId xmlns:a16="http://schemas.microsoft.com/office/drawing/2014/main" id="{8DBF90CD-07FD-38FA-42FE-827CBE8BBA95}"/>
                </a:ext>
              </a:extLst>
            </p:cNvPr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405;p69">
              <a:extLst>
                <a:ext uri="{FF2B5EF4-FFF2-40B4-BE49-F238E27FC236}">
                  <a16:creationId xmlns:a16="http://schemas.microsoft.com/office/drawing/2014/main" id="{09DB9230-AE38-158C-D310-C2ED4B17FAE3}"/>
                </a:ext>
              </a:extLst>
            </p:cNvPr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9203;p69">
            <a:extLst>
              <a:ext uri="{FF2B5EF4-FFF2-40B4-BE49-F238E27FC236}">
                <a16:creationId xmlns:a16="http://schemas.microsoft.com/office/drawing/2014/main" id="{7B7808AF-703D-E88A-835C-47C3F067709B}"/>
              </a:ext>
            </a:extLst>
          </p:cNvPr>
          <p:cNvGrpSpPr/>
          <p:nvPr/>
        </p:nvGrpSpPr>
        <p:grpSpPr>
          <a:xfrm>
            <a:off x="7831309" y="599702"/>
            <a:ext cx="922875" cy="837533"/>
            <a:chOff x="5823294" y="2309751"/>
            <a:chExt cx="315327" cy="314978"/>
          </a:xfrm>
        </p:grpSpPr>
        <p:sp>
          <p:nvSpPr>
            <p:cNvPr id="71" name="Google Shape;9204;p69">
              <a:extLst>
                <a:ext uri="{FF2B5EF4-FFF2-40B4-BE49-F238E27FC236}">
                  <a16:creationId xmlns:a16="http://schemas.microsoft.com/office/drawing/2014/main" id="{1BB5BDB4-48BE-A1A5-E45D-3DCB525647AA}"/>
                </a:ext>
              </a:extLst>
            </p:cNvPr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205;p69">
              <a:extLst>
                <a:ext uri="{FF2B5EF4-FFF2-40B4-BE49-F238E27FC236}">
                  <a16:creationId xmlns:a16="http://schemas.microsoft.com/office/drawing/2014/main" id="{9CB178DA-2111-9026-C020-D201E531509E}"/>
                </a:ext>
              </a:extLst>
            </p:cNvPr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206;p69">
              <a:extLst>
                <a:ext uri="{FF2B5EF4-FFF2-40B4-BE49-F238E27FC236}">
                  <a16:creationId xmlns:a16="http://schemas.microsoft.com/office/drawing/2014/main" id="{78D8A6C7-7127-B6D3-5402-2F705100262A}"/>
                </a:ext>
              </a:extLst>
            </p:cNvPr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9207;p69">
              <a:extLst>
                <a:ext uri="{FF2B5EF4-FFF2-40B4-BE49-F238E27FC236}">
                  <a16:creationId xmlns:a16="http://schemas.microsoft.com/office/drawing/2014/main" id="{7BB2273D-491E-E827-7347-24BE37EE1055}"/>
                </a:ext>
              </a:extLst>
            </p:cNvPr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208;p69">
              <a:extLst>
                <a:ext uri="{FF2B5EF4-FFF2-40B4-BE49-F238E27FC236}">
                  <a16:creationId xmlns:a16="http://schemas.microsoft.com/office/drawing/2014/main" id="{DE24FF84-76FA-C77E-BC4D-C026CC8D519A}"/>
                </a:ext>
              </a:extLst>
            </p:cNvPr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209;p69">
              <a:extLst>
                <a:ext uri="{FF2B5EF4-FFF2-40B4-BE49-F238E27FC236}">
                  <a16:creationId xmlns:a16="http://schemas.microsoft.com/office/drawing/2014/main" id="{271E834F-B7B6-57D7-2594-B7AB5913FE80}"/>
                </a:ext>
              </a:extLst>
            </p:cNvPr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210;p69">
              <a:extLst>
                <a:ext uri="{FF2B5EF4-FFF2-40B4-BE49-F238E27FC236}">
                  <a16:creationId xmlns:a16="http://schemas.microsoft.com/office/drawing/2014/main" id="{5FCC3E80-7B4B-929C-C212-DF7DE4819D0A}"/>
                </a:ext>
              </a:extLst>
            </p:cNvPr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211;p69">
              <a:extLst>
                <a:ext uri="{FF2B5EF4-FFF2-40B4-BE49-F238E27FC236}">
                  <a16:creationId xmlns:a16="http://schemas.microsoft.com/office/drawing/2014/main" id="{2D22F94F-295C-59F3-315D-4406CE28139F}"/>
                </a:ext>
              </a:extLst>
            </p:cNvPr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212;p69">
              <a:extLst>
                <a:ext uri="{FF2B5EF4-FFF2-40B4-BE49-F238E27FC236}">
                  <a16:creationId xmlns:a16="http://schemas.microsoft.com/office/drawing/2014/main" id="{EA48829A-054B-71C7-DDBF-B9460FE42957}"/>
                </a:ext>
              </a:extLst>
            </p:cNvPr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213;p69">
              <a:extLst>
                <a:ext uri="{FF2B5EF4-FFF2-40B4-BE49-F238E27FC236}">
                  <a16:creationId xmlns:a16="http://schemas.microsoft.com/office/drawing/2014/main" id="{D12F5F6C-3DFF-0561-2621-47B15540162B}"/>
                </a:ext>
              </a:extLst>
            </p:cNvPr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9214;p69">
              <a:extLst>
                <a:ext uri="{FF2B5EF4-FFF2-40B4-BE49-F238E27FC236}">
                  <a16:creationId xmlns:a16="http://schemas.microsoft.com/office/drawing/2014/main" id="{9BC62D18-620C-9BDF-985A-D9A58DCFB490}"/>
                </a:ext>
              </a:extLst>
            </p:cNvPr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9215;p69">
              <a:extLst>
                <a:ext uri="{FF2B5EF4-FFF2-40B4-BE49-F238E27FC236}">
                  <a16:creationId xmlns:a16="http://schemas.microsoft.com/office/drawing/2014/main" id="{250729B8-238C-6D67-4FF7-64F859551667}"/>
                </a:ext>
              </a:extLst>
            </p:cNvPr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9216;p69">
              <a:extLst>
                <a:ext uri="{FF2B5EF4-FFF2-40B4-BE49-F238E27FC236}">
                  <a16:creationId xmlns:a16="http://schemas.microsoft.com/office/drawing/2014/main" id="{C85357AE-159A-A382-768F-CA21AE2A3C03}"/>
                </a:ext>
              </a:extLst>
            </p:cNvPr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217;p69">
              <a:extLst>
                <a:ext uri="{FF2B5EF4-FFF2-40B4-BE49-F238E27FC236}">
                  <a16:creationId xmlns:a16="http://schemas.microsoft.com/office/drawing/2014/main" id="{D3A30021-9350-B61D-D462-900AF3FB2117}"/>
                </a:ext>
              </a:extLst>
            </p:cNvPr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218;p69">
              <a:extLst>
                <a:ext uri="{FF2B5EF4-FFF2-40B4-BE49-F238E27FC236}">
                  <a16:creationId xmlns:a16="http://schemas.microsoft.com/office/drawing/2014/main" id="{17A0DBFB-4425-0306-DE43-13376408086E}"/>
                </a:ext>
              </a:extLst>
            </p:cNvPr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9219;p69">
              <a:extLst>
                <a:ext uri="{FF2B5EF4-FFF2-40B4-BE49-F238E27FC236}">
                  <a16:creationId xmlns:a16="http://schemas.microsoft.com/office/drawing/2014/main" id="{3DF038DD-E084-3D1C-AE1B-9649F62BC078}"/>
                </a:ext>
              </a:extLst>
            </p:cNvPr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9220;p69">
              <a:extLst>
                <a:ext uri="{FF2B5EF4-FFF2-40B4-BE49-F238E27FC236}">
                  <a16:creationId xmlns:a16="http://schemas.microsoft.com/office/drawing/2014/main" id="{10F62D5B-213F-6F98-1BC5-4F13591280C8}"/>
                </a:ext>
              </a:extLst>
            </p:cNvPr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B7CEAFAA-FF40-6AD9-4612-5FAA84CD55C3}"/>
              </a:ext>
            </a:extLst>
          </p:cNvPr>
          <p:cNvSpPr txBox="1"/>
          <p:nvPr/>
        </p:nvSpPr>
        <p:spPr>
          <a:xfrm>
            <a:off x="8596978" y="4561367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891074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35FBAD2-E63D-3CE4-11FD-3ECA1736A05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6462" y="148561"/>
            <a:ext cx="7718425" cy="495300"/>
          </a:xfrm>
        </p:spPr>
        <p:txBody>
          <a:bodyPr/>
          <a:lstStyle/>
          <a:p>
            <a:pPr algn="ctr"/>
            <a:r>
              <a:rPr lang="e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Literature </a:t>
            </a:r>
            <a:r>
              <a:rPr lang="e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review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022EBDF-EF9F-C18B-453F-9D913579BD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588498"/>
              </p:ext>
            </p:extLst>
          </p:nvPr>
        </p:nvGraphicFramePr>
        <p:xfrm>
          <a:off x="116959" y="809269"/>
          <a:ext cx="8910082" cy="393808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3051543">
                  <a:extLst>
                    <a:ext uri="{9D8B030D-6E8A-4147-A177-3AD203B41FA5}">
                      <a16:colId xmlns:a16="http://schemas.microsoft.com/office/drawing/2014/main" val="508876006"/>
                    </a:ext>
                  </a:extLst>
                </a:gridCol>
                <a:gridCol w="2009553">
                  <a:extLst>
                    <a:ext uri="{9D8B030D-6E8A-4147-A177-3AD203B41FA5}">
                      <a16:colId xmlns:a16="http://schemas.microsoft.com/office/drawing/2014/main" val="4025136848"/>
                    </a:ext>
                  </a:extLst>
                </a:gridCol>
                <a:gridCol w="3848986">
                  <a:extLst>
                    <a:ext uri="{9D8B030D-6E8A-4147-A177-3AD203B41FA5}">
                      <a16:colId xmlns:a16="http://schemas.microsoft.com/office/drawing/2014/main" val="3885314747"/>
                    </a:ext>
                  </a:extLst>
                </a:gridCol>
              </a:tblGrid>
              <a:tr h="3523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Title &amp; Author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Publisher &amp; Date 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chemeClr val="accent4"/>
                          </a:solidFill>
                        </a:rPr>
                        <a:t>Summery 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647555"/>
                  </a:ext>
                </a:extLst>
              </a:tr>
              <a:tr h="1310284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Social Media Analysis for Investigating Consumer Sentiment on Mobile Banking</a:t>
                      </a:r>
                    </a:p>
                    <a:p>
                      <a:pPr algn="l"/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Authors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: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Alessandra Giovanna Asali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5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Association of International Business and Professional Management</a:t>
                      </a:r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(AIBPM),</a:t>
                      </a:r>
                    </a:p>
                    <a:p>
                      <a:pPr algn="l" rtl="0"/>
                      <a:r>
                        <a:rPr lang="en-US" sz="15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Indonesia ,</a:t>
                      </a:r>
                    </a:p>
                    <a:p>
                      <a:pPr algn="l" rtl="0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 November 2021 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</a:t>
                      </a:r>
                      <a:r>
                        <a:rPr lang="en-US" sz="1600" u="none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Collect from 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twitter</a:t>
                      </a:r>
                      <a:r>
                        <a:rPr lang="en-U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(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January 1st, 2019 until December 31st, 2020)</a:t>
                      </a:r>
                      <a:r>
                        <a:rPr lang="en-US" sz="14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endParaRPr lang="en-US" sz="1600" u="none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Algorithms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Neural network model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N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aive bayes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Result/Accuracy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NNM (79.8%),NV(57.5%) </a:t>
                      </a:r>
                    </a:p>
                    <a:p>
                      <a:pPr algn="just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Limitations: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Collected data for limited time and available range .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38728402"/>
                  </a:ext>
                </a:extLst>
              </a:tr>
              <a:tr h="1472555">
                <a:tc>
                  <a:txBody>
                    <a:bodyPr/>
                    <a:lstStyle/>
                    <a:p>
                      <a:pPr algn="just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Title: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Review of Social Media Posts from UniCredit Bank in Europe: A Sentiment Analysis Approach </a:t>
                      </a:r>
                    </a:p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Authors: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Raphael Kwaku Botchway 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, </a:t>
                      </a:r>
                    </a:p>
                    <a:p>
                      <a:pPr algn="l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Abdul Bashiru Jibril</a:t>
                      </a:r>
                      <a:endParaRPr lang="en-US" sz="1600" dirty="0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lumMod val="60000"/>
                            <a:lumOff val="40000"/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lumMod val="60000"/>
                            <a:lumOff val="40000"/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lumMod val="60000"/>
                            <a:lumOff val="40000"/>
                            <a:tint val="23500"/>
                            <a:satMod val="16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Association for </a:t>
                      </a:r>
                      <a:r>
                        <a:rPr lang="en-US" sz="13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Computing Machinery,</a:t>
                      </a:r>
                    </a:p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New York, NY, United States</a:t>
                      </a:r>
                    </a:p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12 September 2019</a:t>
                      </a:r>
                      <a:endParaRPr 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lumMod val="60000"/>
                            <a:lumOff val="40000"/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lumMod val="60000"/>
                            <a:lumOff val="40000"/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lumMod val="60000"/>
                            <a:lumOff val="40000"/>
                            <a:tint val="23500"/>
                            <a:satMod val="160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Dataset: 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Use own data set which collected from social media by API 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Algorithm: 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Valence Aware Dictionary and sentiment Reasoner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.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Result/Accuracy: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71%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.</a:t>
                      </a:r>
                      <a:endParaRPr 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8532961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3488AEA-1D56-DA08-D41E-F909E8269E9B}"/>
              </a:ext>
            </a:extLst>
          </p:cNvPr>
          <p:cNvSpPr txBox="1"/>
          <p:nvPr/>
        </p:nvSpPr>
        <p:spPr>
          <a:xfrm>
            <a:off x="8625341" y="4683412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315441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">
              <a:schemeClr val="accent2">
                <a:lumMod val="50000"/>
              </a:schemeClr>
            </a:gs>
            <a:gs pos="66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35FBAD2-E63D-3CE4-11FD-3ECA1736A05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12787" y="273575"/>
            <a:ext cx="7718425" cy="495300"/>
          </a:xfrm>
        </p:spPr>
        <p:txBody>
          <a:bodyPr/>
          <a:lstStyle/>
          <a:p>
            <a:pPr algn="ctr"/>
            <a:r>
              <a:rPr lang="en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Literature review</a:t>
            </a:r>
            <a:r>
              <a:rPr lang="en-US" sz="32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COOL XiaoWei" panose="020B0604020202020204" charset="0"/>
                <a:ea typeface="ZCOOL XiaoWei" panose="020B0604020202020204" charset="0"/>
                <a:cs typeface="Times New Roman" panose="02020603050405020304" pitchFamily="18" charset="0"/>
              </a:rPr>
              <a:t> (Cont.)</a:t>
            </a:r>
            <a:endParaRPr lang="en-US" sz="3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022EBDF-EF9F-C18B-453F-9D913579BD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042339"/>
              </p:ext>
            </p:extLst>
          </p:nvPr>
        </p:nvGraphicFramePr>
        <p:xfrm>
          <a:off x="0" y="1141395"/>
          <a:ext cx="9144000" cy="348215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3479180">
                  <a:extLst>
                    <a:ext uri="{9D8B030D-6E8A-4147-A177-3AD203B41FA5}">
                      <a16:colId xmlns:a16="http://schemas.microsoft.com/office/drawing/2014/main" val="508876006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4025136848"/>
                    </a:ext>
                  </a:extLst>
                </a:gridCol>
                <a:gridCol w="3836020">
                  <a:extLst>
                    <a:ext uri="{9D8B030D-6E8A-4147-A177-3AD203B41FA5}">
                      <a16:colId xmlns:a16="http://schemas.microsoft.com/office/drawing/2014/main" val="3885314747"/>
                    </a:ext>
                  </a:extLst>
                </a:gridCol>
              </a:tblGrid>
              <a:tr h="3523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4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 &amp; Author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chemeClr val="accent4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Publisher &amp; Date 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chemeClr val="accent4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Summery 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647555"/>
                  </a:ext>
                </a:extLst>
              </a:tr>
              <a:tr h="1472555">
                <a:tc>
                  <a:txBody>
                    <a:bodyPr/>
                    <a:lstStyle/>
                    <a:p>
                      <a:pPr algn="just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An emotion-based segmentation of bank service customers</a:t>
                      </a:r>
                    </a:p>
                    <a:p>
                      <a:pPr algn="l"/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Authors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: Cristina Calvo-Porral and</a:t>
                      </a:r>
                    </a:p>
                    <a:p>
                      <a:pPr algn="just"/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Jean-Pierre Lévy- Mangin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rtl="0"/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Emerald Publishing Limited. </a:t>
                      </a:r>
                    </a:p>
                    <a:p>
                      <a:pPr algn="just" rtl="0"/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United Kingdom</a:t>
                      </a:r>
                    </a:p>
                    <a:p>
                      <a:pPr algn="just" rtl="0"/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7 September 2020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b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b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</a:t>
                      </a:r>
                      <a:r>
                        <a:rPr lang="en-US" sz="1600" u="none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Feom 451 bank service customers.</a:t>
                      </a:r>
                    </a:p>
                    <a:p>
                      <a:pPr algn="just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Algorithms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IJBM, </a:t>
                      </a:r>
                    </a:p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Result/Accuracy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0.610</a:t>
                      </a:r>
                    </a:p>
                    <a:p>
                      <a:pPr algn="just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Limitations: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 range data of data source , also accuracy is relatively low. 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38728402"/>
                  </a:ext>
                </a:extLst>
              </a:tr>
              <a:tr h="1472555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Title: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Digitalization and Big Data Mining in Banking  (Review)</a:t>
                      </a:r>
                    </a:p>
                    <a:p>
                      <a:pPr fontAlgn="ctr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Authors: 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Hossein Hassani , </a:t>
                      </a:r>
                    </a:p>
                    <a:p>
                      <a:pPr fontAlgn="ctr"/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Xu Huang and Emmanuel Silva </a:t>
                      </a:r>
                    </a:p>
                    <a:p>
                      <a:pPr algn="l"/>
                      <a:endParaRPr lang="en-US" sz="1600" dirty="0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en-US" sz="1600" dirty="0"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lumMod val="60000"/>
                            <a:lumOff val="40000"/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lumMod val="60000"/>
                            <a:lumOff val="40000"/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lumMod val="60000"/>
                            <a:lumOff val="40000"/>
                            <a:tint val="23500"/>
                            <a:satMod val="160000"/>
                          </a:schemeClr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MDPI 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Switzerland,</a:t>
                      </a:r>
                    </a:p>
                    <a:p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20 July 2018 </a:t>
                      </a:r>
                      <a:endParaRPr 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lumMod val="60000"/>
                            <a:lumOff val="40000"/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lumMod val="60000"/>
                            <a:lumOff val="40000"/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lumMod val="60000"/>
                            <a:lumOff val="40000"/>
                            <a:tint val="23500"/>
                            <a:satMod val="160000"/>
                          </a:schemeClr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Dataset: 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Data Mining</a:t>
                      </a: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 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applications in banking since 2013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Algorithm: 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A research framework for Data Mining applications in banking.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Result/Accuracy: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Show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 percentage on data mining applications fact .</a:t>
                      </a:r>
                      <a:endParaRPr 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8532961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3488AEA-1D56-DA08-D41E-F909E8269E9B}"/>
              </a:ext>
            </a:extLst>
          </p:cNvPr>
          <p:cNvSpPr txBox="1"/>
          <p:nvPr/>
        </p:nvSpPr>
        <p:spPr>
          <a:xfrm>
            <a:off x="8625341" y="4683412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846244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">
              <a:schemeClr val="accent2">
                <a:lumMod val="50000"/>
              </a:schemeClr>
            </a:gs>
            <a:gs pos="66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35FBAD2-E63D-3CE4-11FD-3ECA1736A05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16555" y="0"/>
            <a:ext cx="5028794" cy="394970"/>
          </a:xfrm>
        </p:spPr>
        <p:txBody>
          <a:bodyPr/>
          <a:lstStyle/>
          <a:p>
            <a:pPr algn="ctr"/>
            <a:r>
              <a:rPr lang="en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Literature </a:t>
            </a:r>
            <a:r>
              <a:rPr lang="en" sz="2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review</a:t>
            </a:r>
            <a:r>
              <a:rPr lang="en-US" sz="2400" b="1" u="sn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COOL XiaoWei" panose="020B0604020202020204" charset="0"/>
                <a:ea typeface="ZCOOL XiaoWei" panose="020B0604020202020204" charset="0"/>
                <a:cs typeface="Times New Roman" panose="02020603050405020304" pitchFamily="18" charset="0"/>
              </a:rPr>
              <a:t> (Cont.)</a:t>
            </a:r>
            <a:endParaRPr lang="en-US" sz="24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AADB0C05-57D5-32B0-622C-E7FF6D086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606381"/>
              </p:ext>
            </p:extLst>
          </p:nvPr>
        </p:nvGraphicFramePr>
        <p:xfrm>
          <a:off x="0" y="480030"/>
          <a:ext cx="9144000" cy="4486493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3197560">
                  <a:extLst>
                    <a:ext uri="{9D8B030D-6E8A-4147-A177-3AD203B41FA5}">
                      <a16:colId xmlns:a16="http://schemas.microsoft.com/office/drawing/2014/main" val="2982897643"/>
                    </a:ext>
                  </a:extLst>
                </a:gridCol>
                <a:gridCol w="1987827">
                  <a:extLst>
                    <a:ext uri="{9D8B030D-6E8A-4147-A177-3AD203B41FA5}">
                      <a16:colId xmlns:a16="http://schemas.microsoft.com/office/drawing/2014/main" val="2953619894"/>
                    </a:ext>
                  </a:extLst>
                </a:gridCol>
                <a:gridCol w="3958613">
                  <a:extLst>
                    <a:ext uri="{9D8B030D-6E8A-4147-A177-3AD203B41FA5}">
                      <a16:colId xmlns:a16="http://schemas.microsoft.com/office/drawing/2014/main" val="394160706"/>
                    </a:ext>
                  </a:extLst>
                </a:gridCol>
              </a:tblGrid>
              <a:tr h="3549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Title 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Publisher &amp; Date 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Summery</a:t>
                      </a:r>
                      <a:r>
                        <a:rPr lang="en-US" dirty="0"/>
                        <a:t> 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562903"/>
                  </a:ext>
                </a:extLst>
              </a:tr>
              <a:tr h="2109243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Title: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Intelligent Vector-based Customer Segmentation in the Banking Industry</a:t>
                      </a:r>
                    </a:p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Authors :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Salman Mousaeirad 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Cornell University</a:t>
                      </a: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 22 Dec 2020</a:t>
                      </a:r>
                      <a:endParaRPr lang="en-US" sz="1600" i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Contains the banking and non-banking numeric features of customers</a:t>
                      </a:r>
                    </a:p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Algorithm: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Customer2Vec Model,</a:t>
                      </a:r>
                    </a:p>
                    <a:p>
                      <a:pPr algn="l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Versus Word2Vec</a:t>
                      </a:r>
                    </a:p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Result/Accuracy: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Proposed Method</a:t>
                      </a:r>
                    </a:p>
                    <a:p>
                      <a:pPr algn="l"/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 0.959</a:t>
                      </a:r>
                    </a:p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Limitations: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Embedding vector for each customer not include dynamic visualized customer</a:t>
                      </a:r>
                      <a:endParaRPr lang="en-US" sz="16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48624649"/>
                  </a:ext>
                </a:extLst>
              </a:tr>
              <a:tr h="1828573">
                <a:tc>
                  <a:txBody>
                    <a:bodyPr/>
                    <a:lstStyle/>
                    <a:p>
                      <a:pPr algn="l" rtl="0"/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Title: 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Data Mining in Banking Sector Using Weighted Decision Jungle Method.</a:t>
                      </a:r>
                    </a:p>
                    <a:p>
                      <a:pPr rtl="0"/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Authors:  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Derya Birant 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b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IntechOpen </a:t>
                      </a:r>
                    </a:p>
                    <a:p>
                      <a:pPr rtl="0"/>
                      <a:endParaRPr lang="en-US" sz="1600" b="0" u="none" strike="noStrike" cap="none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rtl="0"/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20 April 2020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b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Dataset: 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Used 17 real-world banking datasets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rtl="0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Algorithms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Class-based weighting mechanism, Decision jungle.</a:t>
                      </a:r>
                      <a:endParaRPr lang="en-US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Result/Accuracy: </a:t>
                      </a:r>
                      <a:r>
                        <a:rPr lang="en-US" sz="1600" b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Decision jungle 91.18, Class-based weighted decision jungle : 91.25</a:t>
                      </a:r>
                    </a:p>
                    <a:p>
                      <a:pPr rtl="0" fontAlgn="base"/>
                      <a:r>
                        <a:rPr lang="en-US" sz="16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Limitations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methods failed to classify macro-averaged recall values.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17398158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714545F-673E-5961-D71E-6F178173A5F7}"/>
              </a:ext>
            </a:extLst>
          </p:cNvPr>
          <p:cNvSpPr txBox="1"/>
          <p:nvPr/>
        </p:nvSpPr>
        <p:spPr>
          <a:xfrm>
            <a:off x="8618243" y="4743806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4191653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3">
            <a:extLst>
              <a:ext uri="{FF2B5EF4-FFF2-40B4-BE49-F238E27FC236}">
                <a16:creationId xmlns:a16="http://schemas.microsoft.com/office/drawing/2014/main" id="{BD88A4D5-6E91-CE69-E406-5D1D21683992}"/>
              </a:ext>
            </a:extLst>
          </p:cNvPr>
          <p:cNvSpPr txBox="1">
            <a:spLocks/>
          </p:cNvSpPr>
          <p:nvPr/>
        </p:nvSpPr>
        <p:spPr>
          <a:xfrm>
            <a:off x="2296115" y="2875451"/>
            <a:ext cx="1894113" cy="1634568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28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Title 3">
            <a:extLst>
              <a:ext uri="{FF2B5EF4-FFF2-40B4-BE49-F238E27FC236}">
                <a16:creationId xmlns:a16="http://schemas.microsoft.com/office/drawing/2014/main" id="{9F61C212-985A-4252-8422-B743E18AA48A}"/>
              </a:ext>
            </a:extLst>
          </p:cNvPr>
          <p:cNvSpPr txBox="1">
            <a:spLocks/>
          </p:cNvSpPr>
          <p:nvPr/>
        </p:nvSpPr>
        <p:spPr>
          <a:xfrm>
            <a:off x="6862750" y="717193"/>
            <a:ext cx="2169738" cy="82412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28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algn="l"/>
            <a:endParaRPr lang="en-US" sz="1400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" name="Title 3">
            <a:extLst>
              <a:ext uri="{FF2B5EF4-FFF2-40B4-BE49-F238E27FC236}">
                <a16:creationId xmlns:a16="http://schemas.microsoft.com/office/drawing/2014/main" id="{AF7684D9-31E5-4E22-84A9-8EE6ED137430}"/>
              </a:ext>
            </a:extLst>
          </p:cNvPr>
          <p:cNvSpPr txBox="1">
            <a:spLocks/>
          </p:cNvSpPr>
          <p:nvPr/>
        </p:nvSpPr>
        <p:spPr>
          <a:xfrm>
            <a:off x="2300848" y="2882546"/>
            <a:ext cx="1889711" cy="481986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60000"/>
                <a:lumOff val="40000"/>
              </a:schemeClr>
            </a:solidFill>
          </a:ln>
          <a:scene3d>
            <a:camera prst="orthographicFront"/>
            <a:lightRig rig="threePt" dir="t"/>
          </a:scene3d>
          <a:sp3d>
            <a:bevelT w="139700" prst="cross"/>
          </a:sp3d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28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 b="0" i="0" u="none" strike="noStrike" cap="none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F5F7283B-26A0-E14B-1B32-2A07AD290FBA}"/>
              </a:ext>
            </a:extLst>
          </p:cNvPr>
          <p:cNvSpPr txBox="1"/>
          <p:nvPr/>
        </p:nvSpPr>
        <p:spPr>
          <a:xfrm>
            <a:off x="2308528" y="4179209"/>
            <a:ext cx="1882031" cy="307777"/>
          </a:xfrm>
          <a:prstGeom prst="rect">
            <a:avLst/>
          </a:prstGeom>
          <a:solidFill>
            <a:schemeClr val="accent2">
              <a:lumMod val="2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Stop Words Removal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6F8651C-2513-E3F0-2060-858E14796B6D}"/>
              </a:ext>
            </a:extLst>
          </p:cNvPr>
          <p:cNvSpPr txBox="1"/>
          <p:nvPr/>
        </p:nvSpPr>
        <p:spPr>
          <a:xfrm>
            <a:off x="2302155" y="3406351"/>
            <a:ext cx="1882031" cy="767219"/>
          </a:xfrm>
          <a:prstGeom prst="rect">
            <a:avLst/>
          </a:prstGeom>
          <a:solidFill>
            <a:schemeClr val="accent2">
              <a:lumMod val="2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Remove URL, Hashtags, Emoji,</a:t>
            </a:r>
          </a:p>
          <a:p>
            <a:r>
              <a:rPr lang="en-US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Numbers ,Stemming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8004B31-6F42-0D44-419F-06C080EF56A9}"/>
              </a:ext>
            </a:extLst>
          </p:cNvPr>
          <p:cNvSpPr txBox="1"/>
          <p:nvPr/>
        </p:nvSpPr>
        <p:spPr>
          <a:xfrm>
            <a:off x="6876253" y="700943"/>
            <a:ext cx="2156235" cy="307777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60000"/>
                <a:lumOff val="40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Applying Algorithms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0D62A87-C546-BAF7-C94D-84055591BC7B}"/>
              </a:ext>
            </a:extLst>
          </p:cNvPr>
          <p:cNvSpPr txBox="1"/>
          <p:nvPr/>
        </p:nvSpPr>
        <p:spPr>
          <a:xfrm>
            <a:off x="6876253" y="1018100"/>
            <a:ext cx="2156235" cy="523220"/>
          </a:xfrm>
          <a:prstGeom prst="rect">
            <a:avLst/>
          </a:prstGeom>
          <a:solidFill>
            <a:schemeClr val="accent2">
              <a:lumMod val="2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Multinomial NB </a:t>
            </a:r>
          </a:p>
          <a:p>
            <a:pPr algn="l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KNN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3C8C48A6-A1D8-F2E9-1634-05AF4BF083CD}"/>
              </a:ext>
            </a:extLst>
          </p:cNvPr>
          <p:cNvCxnSpPr>
            <a:cxnSpLocks/>
            <a:endCxn id="123" idx="1"/>
          </p:cNvCxnSpPr>
          <p:nvPr/>
        </p:nvCxnSpPr>
        <p:spPr>
          <a:xfrm>
            <a:off x="850239" y="2109980"/>
            <a:ext cx="33246" cy="1177641"/>
          </a:xfrm>
          <a:prstGeom prst="straightConnector1">
            <a:avLst/>
          </a:prstGeom>
          <a:ln>
            <a:solidFill>
              <a:schemeClr val="accent2">
                <a:lumMod val="10000"/>
              </a:schemeClr>
            </a:solidFill>
            <a:tailEnd type="triangle"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30D976B3-3692-8E28-503F-836254B5E374}"/>
              </a:ext>
            </a:extLst>
          </p:cNvPr>
          <p:cNvCxnSpPr>
            <a:cxnSpLocks/>
            <a:stCxn id="40" idx="3"/>
            <a:endCxn id="68" idx="1"/>
          </p:cNvCxnSpPr>
          <p:nvPr/>
        </p:nvCxnSpPr>
        <p:spPr>
          <a:xfrm>
            <a:off x="6503997" y="2618898"/>
            <a:ext cx="67994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6ABE0622-4C5D-EF86-8E86-1871D49F1B92}"/>
              </a:ext>
            </a:extLst>
          </p:cNvPr>
          <p:cNvCxnSpPr>
            <a:cxnSpLocks/>
            <a:stCxn id="124" idx="3"/>
          </p:cNvCxnSpPr>
          <p:nvPr/>
        </p:nvCxnSpPr>
        <p:spPr>
          <a:xfrm>
            <a:off x="1529649" y="4014573"/>
            <a:ext cx="74564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346826AF-8DCD-82DC-EF3E-2900CA54800E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5667153" y="1279167"/>
            <a:ext cx="283670" cy="5619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65BB2458-99FC-12E2-4E2D-9D0CDAE5AD01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6503997" y="1118447"/>
            <a:ext cx="372256" cy="68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23" name="Cylinder 122">
            <a:extLst>
              <a:ext uri="{FF2B5EF4-FFF2-40B4-BE49-F238E27FC236}">
                <a16:creationId xmlns:a16="http://schemas.microsoft.com/office/drawing/2014/main" id="{E236F318-5C92-D188-B55D-6F8CB8AB6CD8}"/>
              </a:ext>
            </a:extLst>
          </p:cNvPr>
          <p:cNvSpPr/>
          <p:nvPr/>
        </p:nvSpPr>
        <p:spPr>
          <a:xfrm>
            <a:off x="215522" y="3287621"/>
            <a:ext cx="1335926" cy="1162599"/>
          </a:xfrm>
          <a:prstGeom prst="can">
            <a:avLst/>
          </a:prstGeom>
          <a:solidFill>
            <a:schemeClr val="accent2">
              <a:lumMod val="2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4EF046F1-E7D7-A064-9E49-F099A9F39D5A}"/>
              </a:ext>
            </a:extLst>
          </p:cNvPr>
          <p:cNvSpPr txBox="1"/>
          <p:nvPr/>
        </p:nvSpPr>
        <p:spPr>
          <a:xfrm>
            <a:off x="189901" y="3752963"/>
            <a:ext cx="13397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Unstructured Data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E3AD0B4-E498-363E-DC08-1CF146B50446}"/>
              </a:ext>
            </a:extLst>
          </p:cNvPr>
          <p:cNvSpPr/>
          <p:nvPr/>
        </p:nvSpPr>
        <p:spPr>
          <a:xfrm>
            <a:off x="7183939" y="3330474"/>
            <a:ext cx="1532931" cy="362261"/>
          </a:xfrm>
          <a:prstGeom prst="rect">
            <a:avLst/>
          </a:prstGeom>
          <a:solidFill>
            <a:schemeClr val="accent2">
              <a:lumMod val="2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sp>
        <p:nvSpPr>
          <p:cNvPr id="128" name="Rectangle: Folded Corner 127">
            <a:extLst>
              <a:ext uri="{FF2B5EF4-FFF2-40B4-BE49-F238E27FC236}">
                <a16:creationId xmlns:a16="http://schemas.microsoft.com/office/drawing/2014/main" id="{143ECE38-27AD-5030-9210-5B4D2AB8624A}"/>
              </a:ext>
            </a:extLst>
          </p:cNvPr>
          <p:cNvSpPr/>
          <p:nvPr/>
        </p:nvSpPr>
        <p:spPr>
          <a:xfrm flipH="1">
            <a:off x="186401" y="1277189"/>
            <a:ext cx="1296288" cy="812983"/>
          </a:xfrm>
          <a:prstGeom prst="foldedCorner">
            <a:avLst/>
          </a:prstGeom>
          <a:solidFill>
            <a:schemeClr val="accent2">
              <a:lumMod val="2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Bank customers data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0DAC39-8928-FAF6-E7D4-2FCB862ED2D6}"/>
              </a:ext>
            </a:extLst>
          </p:cNvPr>
          <p:cNvSpPr txBox="1"/>
          <p:nvPr/>
        </p:nvSpPr>
        <p:spPr>
          <a:xfrm>
            <a:off x="5397648" y="971390"/>
            <a:ext cx="1106349" cy="307777"/>
          </a:xfrm>
          <a:prstGeom prst="rect">
            <a:avLst/>
          </a:prstGeom>
          <a:solidFill>
            <a:schemeClr val="accent2">
              <a:lumMod val="2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Train(70%)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890819-CB4E-FBBE-2D17-1F35E4D8F2DC}"/>
              </a:ext>
            </a:extLst>
          </p:cNvPr>
          <p:cNvSpPr txBox="1"/>
          <p:nvPr/>
        </p:nvSpPr>
        <p:spPr>
          <a:xfrm>
            <a:off x="5397648" y="2465009"/>
            <a:ext cx="1106349" cy="307777"/>
          </a:xfrm>
          <a:prstGeom prst="rect">
            <a:avLst/>
          </a:prstGeom>
          <a:solidFill>
            <a:schemeClr val="accent2">
              <a:lumMod val="2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Test(30%)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D188B85-C5F2-A157-91E9-50668B2AC650}"/>
              </a:ext>
            </a:extLst>
          </p:cNvPr>
          <p:cNvCxnSpPr>
            <a:cxnSpLocks/>
            <a:stCxn id="68" idx="2"/>
            <a:endCxn id="127" idx="0"/>
          </p:cNvCxnSpPr>
          <p:nvPr/>
        </p:nvCxnSpPr>
        <p:spPr>
          <a:xfrm>
            <a:off x="7950405" y="2772786"/>
            <a:ext cx="0" cy="5576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808D38F-C7D3-43DF-00F2-2D90AB2561DC}"/>
              </a:ext>
            </a:extLst>
          </p:cNvPr>
          <p:cNvCxnSpPr>
            <a:cxnSpLocks/>
          </p:cNvCxnSpPr>
          <p:nvPr/>
        </p:nvCxnSpPr>
        <p:spPr>
          <a:xfrm>
            <a:off x="5676715" y="1841141"/>
            <a:ext cx="308265" cy="6186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A9756303-F0A7-9971-35A2-290C81AD7F8B}"/>
              </a:ext>
            </a:extLst>
          </p:cNvPr>
          <p:cNvSpPr txBox="1"/>
          <p:nvPr/>
        </p:nvSpPr>
        <p:spPr>
          <a:xfrm>
            <a:off x="7183939" y="2465009"/>
            <a:ext cx="1532931" cy="307777"/>
          </a:xfrm>
          <a:prstGeom prst="rect">
            <a:avLst/>
          </a:prstGeom>
          <a:solidFill>
            <a:schemeClr val="accent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Trained Model </a:t>
            </a: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312E2147-9DD1-4666-4319-A85010610C02}"/>
              </a:ext>
            </a:extLst>
          </p:cNvPr>
          <p:cNvCxnSpPr>
            <a:cxnSpLocks/>
            <a:stCxn id="112" idx="2"/>
            <a:endCxn id="68" idx="0"/>
          </p:cNvCxnSpPr>
          <p:nvPr/>
        </p:nvCxnSpPr>
        <p:spPr>
          <a:xfrm flipH="1">
            <a:off x="7950405" y="1541320"/>
            <a:ext cx="3966" cy="9236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DEC8DE1A-5635-B1AC-7565-4BDCA0156B43}"/>
              </a:ext>
            </a:extLst>
          </p:cNvPr>
          <p:cNvCxnSpPr>
            <a:cxnSpLocks/>
          </p:cNvCxnSpPr>
          <p:nvPr/>
        </p:nvCxnSpPr>
        <p:spPr>
          <a:xfrm flipH="1">
            <a:off x="4175332" y="1841141"/>
            <a:ext cx="1501383" cy="19480"/>
          </a:xfrm>
          <a:prstGeom prst="line">
            <a:avLst/>
          </a:prstGeom>
          <a:ln>
            <a:solidFill>
              <a:schemeClr val="tx1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05" name="TextBox 204">
            <a:extLst>
              <a:ext uri="{FF2B5EF4-FFF2-40B4-BE49-F238E27FC236}">
                <a16:creationId xmlns:a16="http://schemas.microsoft.com/office/drawing/2014/main" id="{59844917-5B2E-5117-0074-92A01D1433D7}"/>
              </a:ext>
            </a:extLst>
          </p:cNvPr>
          <p:cNvSpPr txBox="1"/>
          <p:nvPr/>
        </p:nvSpPr>
        <p:spPr>
          <a:xfrm>
            <a:off x="1784385" y="176908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ZCOOL XiaoWei" panose="020B0604020202020204" charset="0"/>
                <a:ea typeface="ZCOOL XiaoWei" panose="020B0604020202020204" charset="0"/>
              </a:rPr>
              <a:t>Methodology </a:t>
            </a:r>
            <a:endParaRPr lang="en-US" sz="3200" dirty="0">
              <a:latin typeface="ZCOOL XiaoWei" panose="020B0604020202020204" charset="0"/>
              <a:ea typeface="ZCOOL XiaoWei" panose="020B0604020202020204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C13D6D22-3BD2-5F1C-3C25-5B56D0C2222C}"/>
              </a:ext>
            </a:extLst>
          </p:cNvPr>
          <p:cNvSpPr txBox="1"/>
          <p:nvPr/>
        </p:nvSpPr>
        <p:spPr>
          <a:xfrm>
            <a:off x="8630788" y="4641739"/>
            <a:ext cx="401700" cy="30777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07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F8A8E95A-F84B-4F8F-997D-BE5B6DAFF549}"/>
              </a:ext>
            </a:extLst>
          </p:cNvPr>
          <p:cNvSpPr txBox="1"/>
          <p:nvPr/>
        </p:nvSpPr>
        <p:spPr>
          <a:xfrm>
            <a:off x="2337663" y="1488327"/>
            <a:ext cx="1837669" cy="307777"/>
          </a:xfrm>
          <a:prstGeom prst="rect">
            <a:avLst/>
          </a:prstGeom>
          <a:solidFill>
            <a:srgbClr val="7030A0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Feature Extraction 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E6610B82-B4C6-7FBB-33BF-8B86DD40DBBB}"/>
              </a:ext>
            </a:extLst>
          </p:cNvPr>
          <p:cNvSpPr txBox="1"/>
          <p:nvPr/>
        </p:nvSpPr>
        <p:spPr>
          <a:xfrm>
            <a:off x="2331393" y="1801516"/>
            <a:ext cx="1849144" cy="307777"/>
          </a:xfrm>
          <a:prstGeom prst="rect">
            <a:avLst/>
          </a:prstGeom>
          <a:solidFill>
            <a:schemeClr val="accent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Bag-of-words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DD9671F5-75EE-EC50-F5FD-EB66D054E5FE}"/>
              </a:ext>
            </a:extLst>
          </p:cNvPr>
          <p:cNvCxnSpPr>
            <a:cxnSpLocks/>
            <a:stCxn id="104" idx="0"/>
            <a:endCxn id="238" idx="2"/>
          </p:cNvCxnSpPr>
          <p:nvPr/>
        </p:nvCxnSpPr>
        <p:spPr>
          <a:xfrm flipV="1">
            <a:off x="3245704" y="2109293"/>
            <a:ext cx="10261" cy="7732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5088539"/>
      </p:ext>
    </p:extLst>
  </p:cSld>
  <p:clrMapOvr>
    <a:masterClrMapping/>
  </p:clrMapOvr>
</p:sld>
</file>

<file path=ppt/theme/theme1.xml><?xml version="1.0" encoding="utf-8"?>
<a:theme xmlns:a="http://schemas.openxmlformats.org/drawingml/2006/main" name="Autobiographical Novel Thesi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7363B0"/>
      </a:accent1>
      <a:accent2>
        <a:srgbClr val="F8FAF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2194</TotalTime>
  <Words>1168</Words>
  <Application>Microsoft Office PowerPoint</Application>
  <PresentationFormat>On-screen Show (16:9)</PresentationFormat>
  <Paragraphs>234</Paragraphs>
  <Slides>26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Times New Roman</vt:lpstr>
      <vt:lpstr>Wingdings</vt:lpstr>
      <vt:lpstr>Libre Franklin</vt:lpstr>
      <vt:lpstr>Arial</vt:lpstr>
      <vt:lpstr>Bell MT</vt:lpstr>
      <vt:lpstr>Libre Baskerville</vt:lpstr>
      <vt:lpstr>ZCOOL XiaoWei</vt:lpstr>
      <vt:lpstr>Helvetica Neue</vt:lpstr>
      <vt:lpstr>Abel</vt:lpstr>
      <vt:lpstr>Raleway ExtraBold</vt:lpstr>
      <vt:lpstr>Autobiographical Novel Thesis by Slidesgo</vt:lpstr>
      <vt:lpstr>Sentiment analysis of customer feedback for commercial &amp; mobile bank using machine learning  method </vt:lpstr>
      <vt:lpstr>Contents</vt:lpstr>
      <vt:lpstr>Introduction</vt:lpstr>
      <vt:lpstr>Objectives</vt:lpstr>
      <vt:lpstr>Motivation</vt:lpstr>
      <vt:lpstr>Literature review</vt:lpstr>
      <vt:lpstr>Literature review (Cont.)</vt:lpstr>
      <vt:lpstr>Literature review (Cont.)</vt:lpstr>
      <vt:lpstr>PowerPoint Presentation</vt:lpstr>
      <vt:lpstr>Required Tools &amp; Technology</vt:lpstr>
      <vt:lpstr>Dataset</vt:lpstr>
      <vt:lpstr>Data visualization </vt:lpstr>
      <vt:lpstr>PowerPoint Presentation</vt:lpstr>
      <vt:lpstr>PowerPoint Presentation</vt:lpstr>
      <vt:lpstr>Feature Extraction</vt:lpstr>
      <vt:lpstr>PowerPoint Presentation</vt:lpstr>
      <vt:lpstr>PowerPoint Presentation</vt:lpstr>
      <vt:lpstr>Result &amp; Performance Analysis</vt:lpstr>
      <vt:lpstr>Multinomial Naive Bayes</vt:lpstr>
      <vt:lpstr>KNN</vt:lpstr>
      <vt:lpstr>Experimental Input &amp; Output</vt:lpstr>
      <vt:lpstr>Comparative Analysis</vt:lpstr>
      <vt:lpstr>Conclusion &amp; Future Works</vt:lpstr>
      <vt:lpstr>References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of customer feedback for commercial &amp; mobile bank</dc:title>
  <dc:creator>MD Akib</dc:creator>
  <cp:lastModifiedBy>MD Akib</cp:lastModifiedBy>
  <cp:revision>6</cp:revision>
  <dcterms:modified xsi:type="dcterms:W3CDTF">2022-05-28T04:15:01Z</dcterms:modified>
</cp:coreProperties>
</file>